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C1C2E"/>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2B2D42">
              <a:alpha val="50000"/>
            </a:srgbClr>
          </a:solidFill>
          <a:ln/>
        </p:spPr>
      </p:sp>
      <p:sp>
        <p:nvSpPr>
          <p:cNvPr id="3" name="Shape 1"/>
          <p:cNvSpPr/>
          <p:nvPr/>
        </p:nvSpPr>
        <p:spPr>
          <a:xfrm>
            <a:off x="6400800" y="-457200"/>
            <a:ext cx="3657600" cy="3657600"/>
          </a:xfrm>
          <a:prstGeom prst="ellipse">
            <a:avLst/>
          </a:prstGeom>
          <a:solidFill>
            <a:srgbClr val="E8564A">
              <a:alpha val="12000"/>
            </a:srgbClr>
          </a:solidFill>
          <a:ln/>
        </p:spPr>
      </p:sp>
      <p:sp>
        <p:nvSpPr>
          <p:cNvPr id="4" name="Shape 2"/>
          <p:cNvSpPr/>
          <p:nvPr/>
        </p:nvSpPr>
        <p:spPr>
          <a:xfrm>
            <a:off x="7772400" y="2286000"/>
            <a:ext cx="2286000" cy="2286000"/>
          </a:xfrm>
          <a:prstGeom prst="ellipse">
            <a:avLst/>
          </a:prstGeom>
          <a:solidFill>
            <a:srgbClr val="F7C948">
              <a:alpha val="10000"/>
            </a:srgbClr>
          </a:solidFill>
          <a:ln/>
        </p:spPr>
      </p:sp>
      <p:sp>
        <p:nvSpPr>
          <p:cNvPr id="5" name="Shape 3"/>
          <p:cNvSpPr/>
          <p:nvPr/>
        </p:nvSpPr>
        <p:spPr>
          <a:xfrm>
            <a:off x="0" y="0"/>
            <a:ext cx="54864" cy="5143500"/>
          </a:xfrm>
          <a:prstGeom prst="rect">
            <a:avLst/>
          </a:prstGeom>
          <a:solidFill>
            <a:srgbClr val="E8564A"/>
          </a:solidFill>
          <a:ln/>
        </p:spPr>
      </p:sp>
      <p:sp>
        <p:nvSpPr>
          <p:cNvPr id="6" name="Text 4"/>
          <p:cNvSpPr/>
          <p:nvPr/>
        </p:nvSpPr>
        <p:spPr>
          <a:xfrm>
            <a:off x="731520" y="457200"/>
            <a:ext cx="7315200" cy="320040"/>
          </a:xfrm>
          <a:prstGeom prst="rect">
            <a:avLst/>
          </a:prstGeom>
          <a:noFill/>
          <a:ln/>
        </p:spPr>
        <p:txBody>
          <a:bodyPr wrap="square" lIns="0" tIns="0" rIns="0" bIns="0" rtlCol="0" anchor="ctr"/>
          <a:lstStyle/>
          <a:p>
            <a:pPr indent="0" marL="0">
              <a:buNone/>
            </a:pPr>
            <a:r>
              <a:rPr lang="en-US" sz="1000" b="1" spc="200" kern="0" dirty="0">
                <a:solidFill>
                  <a:srgbClr val="F7C948"/>
                </a:solidFill>
                <a:latin typeface="Trebuchet MS" pitchFamily="34" charset="0"/>
                <a:ea typeface="Trebuchet MS" pitchFamily="34" charset="-122"/>
                <a:cs typeface="Trebuchet MS" pitchFamily="34" charset="-120"/>
              </a:rPr>
              <a:t>KRISH SHAH  ·  AI SYSTEMS ENGINEER &amp; ARCHITECT</a:t>
            </a:r>
            <a:endParaRPr lang="en-US" sz="1000" dirty="0"/>
          </a:p>
        </p:txBody>
      </p:sp>
      <p:sp>
        <p:nvSpPr>
          <p:cNvPr id="7" name="Text 5"/>
          <p:cNvSpPr/>
          <p:nvPr/>
        </p:nvSpPr>
        <p:spPr>
          <a:xfrm>
            <a:off x="731520" y="1005840"/>
            <a:ext cx="5486400" cy="914400"/>
          </a:xfrm>
          <a:prstGeom prst="rect">
            <a:avLst/>
          </a:prstGeom>
          <a:noFill/>
          <a:ln/>
        </p:spPr>
        <p:txBody>
          <a:bodyPr wrap="square" lIns="0" tIns="0" rIns="0" bIns="0" rtlCol="0" anchor="ctr"/>
          <a:lstStyle/>
          <a:p>
            <a:pPr indent="0" marL="0">
              <a:buNone/>
            </a:pPr>
            <a:r>
              <a:rPr lang="en-US" sz="4400" b="1" dirty="0">
                <a:solidFill>
                  <a:srgbClr val="FFFFFF"/>
                </a:solidFill>
                <a:latin typeface="Georgia" pitchFamily="34" charset="0"/>
                <a:ea typeface="Georgia" pitchFamily="34" charset="-122"/>
                <a:cs typeface="Georgia" pitchFamily="34" charset="-120"/>
              </a:rPr>
              <a:t>Avara Labs</a:t>
            </a:r>
            <a:endParaRPr lang="en-US" sz="4400" dirty="0"/>
          </a:p>
        </p:txBody>
      </p:sp>
      <p:sp>
        <p:nvSpPr>
          <p:cNvPr id="8" name="Text 6"/>
          <p:cNvSpPr/>
          <p:nvPr/>
        </p:nvSpPr>
        <p:spPr>
          <a:xfrm>
            <a:off x="731520" y="2011680"/>
            <a:ext cx="5029200" cy="731520"/>
          </a:xfrm>
          <a:prstGeom prst="rect">
            <a:avLst/>
          </a:prstGeom>
          <a:noFill/>
          <a:ln/>
        </p:spPr>
        <p:txBody>
          <a:bodyPr wrap="square" lIns="0" tIns="0" rIns="0" bIns="0" rtlCol="0" anchor="ctr"/>
          <a:lstStyle/>
          <a:p>
            <a:pPr indent="0" marL="0">
              <a:lnSpc>
                <a:spcPct val="130000"/>
              </a:lnSpc>
              <a:buNone/>
            </a:pPr>
            <a:r>
              <a:rPr lang="en-US" sz="1600" dirty="0">
                <a:solidFill>
                  <a:srgbClr val="8D8D9B"/>
                </a:solidFill>
                <a:latin typeface="Calibri" pitchFamily="34" charset="0"/>
                <a:ea typeface="Calibri" pitchFamily="34" charset="-122"/>
                <a:cs typeface="Calibri" pitchFamily="34" charset="-120"/>
              </a:rPr>
              <a:t>AI-powered email automation</a:t>
            </a:r>
            <a:endParaRPr lang="en-US" sz="1600" dirty="0"/>
          </a:p>
          <a:p>
            <a:pPr indent="0" marL="0">
              <a:lnSpc>
                <a:spcPct val="130000"/>
              </a:lnSpc>
              <a:buNone/>
            </a:pPr>
            <a:r>
              <a:rPr lang="en-US" sz="1600" dirty="0">
                <a:solidFill>
                  <a:srgbClr val="8D8D9B"/>
                </a:solidFill>
                <a:latin typeface="Calibri" pitchFamily="34" charset="0"/>
                <a:ea typeface="Calibri" pitchFamily="34" charset="-122"/>
                <a:cs typeface="Calibri" pitchFamily="34" charset="-120"/>
              </a:rPr>
              <a:t>for e-commerce support</a:t>
            </a:r>
            <a:endParaRPr lang="en-US" sz="1600" dirty="0"/>
          </a:p>
        </p:txBody>
      </p:sp>
      <p:sp>
        <p:nvSpPr>
          <p:cNvPr id="9" name="Text 7"/>
          <p:cNvSpPr/>
          <p:nvPr/>
        </p:nvSpPr>
        <p:spPr>
          <a:xfrm>
            <a:off x="731520" y="2834640"/>
            <a:ext cx="4572000" cy="320040"/>
          </a:xfrm>
          <a:prstGeom prst="rect">
            <a:avLst/>
          </a:prstGeom>
          <a:noFill/>
          <a:ln/>
        </p:spPr>
        <p:txBody>
          <a:bodyPr wrap="square" lIns="0" tIns="0" rIns="0" bIns="0" rtlCol="0" anchor="ctr"/>
          <a:lstStyle/>
          <a:p>
            <a:pPr indent="0" marL="0">
              <a:buNone/>
            </a:pPr>
            <a:r>
              <a:rPr lang="en-US" sz="1100" dirty="0">
                <a:solidFill>
                  <a:srgbClr val="F7C948"/>
                </a:solidFill>
                <a:latin typeface="Calibri" pitchFamily="34" charset="0"/>
                <a:ea typeface="Calibri" pitchFamily="34" charset="-122"/>
                <a:cs typeface="Calibri" pitchFamily="34" charset="-120"/>
              </a:rPr>
              <a:t>Industry: E-commerce / Support    |    Role: Senior AI Engineer</a:t>
            </a:r>
            <a:endParaRPr lang="en-US" sz="1100" dirty="0"/>
          </a:p>
        </p:txBody>
      </p:sp>
      <p:sp>
        <p:nvSpPr>
          <p:cNvPr id="10" name="Text 8"/>
          <p:cNvSpPr/>
          <p:nvPr/>
        </p:nvSpPr>
        <p:spPr>
          <a:xfrm>
            <a:off x="731520" y="3794760"/>
            <a:ext cx="2286000" cy="502920"/>
          </a:xfrm>
          <a:prstGeom prst="rect">
            <a:avLst/>
          </a:prstGeom>
          <a:noFill/>
          <a:ln/>
        </p:spPr>
        <p:txBody>
          <a:bodyPr wrap="square" lIns="0" tIns="0" rIns="0" bIns="0" rtlCol="0" anchor="ctr"/>
          <a:lstStyle/>
          <a:p>
            <a:pPr indent="0" marL="0">
              <a:buNone/>
            </a:pPr>
            <a:r>
              <a:rPr lang="en-US" sz="3000" b="1" dirty="0">
                <a:solidFill>
                  <a:srgbClr val="E8564A"/>
                </a:solidFill>
                <a:latin typeface="Georgia" pitchFamily="34" charset="0"/>
                <a:ea typeface="Georgia" pitchFamily="34" charset="-122"/>
                <a:cs typeface="Georgia" pitchFamily="34" charset="-120"/>
              </a:rPr>
              <a:t>~80%</a:t>
            </a:r>
            <a:endParaRPr lang="en-US" sz="3000" dirty="0"/>
          </a:p>
        </p:txBody>
      </p:sp>
      <p:sp>
        <p:nvSpPr>
          <p:cNvPr id="11" name="Text 9"/>
          <p:cNvSpPr/>
          <p:nvPr/>
        </p:nvSpPr>
        <p:spPr>
          <a:xfrm>
            <a:off x="731520" y="4297680"/>
            <a:ext cx="2286000" cy="274320"/>
          </a:xfrm>
          <a:prstGeom prst="rect">
            <a:avLst/>
          </a:prstGeom>
          <a:noFill/>
          <a:ln/>
        </p:spPr>
        <p:txBody>
          <a:bodyPr wrap="square" lIns="0" tIns="0" rIns="0" bIns="0" rtlCol="0" anchor="ctr"/>
          <a:lstStyle/>
          <a:p>
            <a:pPr indent="0" marL="0">
              <a:buNone/>
            </a:pPr>
            <a:r>
              <a:rPr lang="en-US" sz="1000" dirty="0">
                <a:solidFill>
                  <a:srgbClr val="8D8D9B"/>
                </a:solidFill>
                <a:latin typeface="Calibri" pitchFamily="34" charset="0"/>
                <a:ea typeface="Calibri" pitchFamily="34" charset="-122"/>
                <a:cs typeface="Calibri" pitchFamily="34" charset="-120"/>
              </a:rPr>
              <a:t>queries automated</a:t>
            </a:r>
            <a:endParaRPr lang="en-US" sz="1000" dirty="0"/>
          </a:p>
        </p:txBody>
      </p:sp>
      <p:sp>
        <p:nvSpPr>
          <p:cNvPr id="12" name="Text 10"/>
          <p:cNvSpPr/>
          <p:nvPr/>
        </p:nvSpPr>
        <p:spPr>
          <a:xfrm>
            <a:off x="3291840" y="3794760"/>
            <a:ext cx="2286000" cy="502920"/>
          </a:xfrm>
          <a:prstGeom prst="rect">
            <a:avLst/>
          </a:prstGeom>
          <a:noFill/>
          <a:ln/>
        </p:spPr>
        <p:txBody>
          <a:bodyPr wrap="square" lIns="0" tIns="0" rIns="0" bIns="0" rtlCol="0" anchor="ctr"/>
          <a:lstStyle/>
          <a:p>
            <a:pPr indent="0" marL="0">
              <a:buNone/>
            </a:pPr>
            <a:r>
              <a:rPr lang="en-US" sz="3000" b="1" dirty="0">
                <a:solidFill>
                  <a:srgbClr val="E8564A"/>
                </a:solidFill>
                <a:latin typeface="Georgia" pitchFamily="34" charset="0"/>
                <a:ea typeface="Georgia" pitchFamily="34" charset="-122"/>
                <a:cs typeface="Georgia" pitchFamily="34" charset="-120"/>
              </a:rPr>
              <a:t>Multi</a:t>
            </a:r>
            <a:endParaRPr lang="en-US" sz="3000" dirty="0"/>
          </a:p>
        </p:txBody>
      </p:sp>
      <p:sp>
        <p:nvSpPr>
          <p:cNvPr id="13" name="Text 11"/>
          <p:cNvSpPr/>
          <p:nvPr/>
        </p:nvSpPr>
        <p:spPr>
          <a:xfrm>
            <a:off x="3291840" y="4297680"/>
            <a:ext cx="2286000" cy="274320"/>
          </a:xfrm>
          <a:prstGeom prst="rect">
            <a:avLst/>
          </a:prstGeom>
          <a:noFill/>
          <a:ln/>
        </p:spPr>
        <p:txBody>
          <a:bodyPr wrap="square" lIns="0" tIns="0" rIns="0" bIns="0" rtlCol="0" anchor="ctr"/>
          <a:lstStyle/>
          <a:p>
            <a:pPr indent="0" marL="0">
              <a:buNone/>
            </a:pPr>
            <a:r>
              <a:rPr lang="en-US" sz="1000" dirty="0">
                <a:solidFill>
                  <a:srgbClr val="8D8D9B"/>
                </a:solidFill>
                <a:latin typeface="Calibri" pitchFamily="34" charset="0"/>
                <a:ea typeface="Calibri" pitchFamily="34" charset="-122"/>
                <a:cs typeface="Calibri" pitchFamily="34" charset="-120"/>
              </a:rPr>
              <a:t>brand support</a:t>
            </a:r>
            <a:endParaRPr lang="en-US" sz="1000" dirty="0"/>
          </a:p>
        </p:txBody>
      </p:sp>
      <p:sp>
        <p:nvSpPr>
          <p:cNvPr id="14" name="Text 12"/>
          <p:cNvSpPr/>
          <p:nvPr/>
        </p:nvSpPr>
        <p:spPr>
          <a:xfrm>
            <a:off x="5852160" y="3794760"/>
            <a:ext cx="2286000" cy="502920"/>
          </a:xfrm>
          <a:prstGeom prst="rect">
            <a:avLst/>
          </a:prstGeom>
          <a:noFill/>
          <a:ln/>
        </p:spPr>
        <p:txBody>
          <a:bodyPr wrap="square" lIns="0" tIns="0" rIns="0" bIns="0" rtlCol="0" anchor="ctr"/>
          <a:lstStyle/>
          <a:p>
            <a:pPr indent="0" marL="0">
              <a:buNone/>
            </a:pPr>
            <a:r>
              <a:rPr lang="en-US" sz="3000" b="1" dirty="0">
                <a:solidFill>
                  <a:srgbClr val="E8564A"/>
                </a:solidFill>
                <a:latin typeface="Georgia" pitchFamily="34" charset="0"/>
                <a:ea typeface="Georgia" pitchFamily="34" charset="-122"/>
                <a:cs typeface="Georgia" pitchFamily="34" charset="-120"/>
              </a:rPr>
              <a:t>GDPR</a:t>
            </a:r>
            <a:endParaRPr lang="en-US" sz="3000" dirty="0"/>
          </a:p>
        </p:txBody>
      </p:sp>
      <p:sp>
        <p:nvSpPr>
          <p:cNvPr id="15" name="Text 13"/>
          <p:cNvSpPr/>
          <p:nvPr/>
        </p:nvSpPr>
        <p:spPr>
          <a:xfrm>
            <a:off x="5852160" y="4297680"/>
            <a:ext cx="2286000" cy="274320"/>
          </a:xfrm>
          <a:prstGeom prst="rect">
            <a:avLst/>
          </a:prstGeom>
          <a:noFill/>
          <a:ln/>
        </p:spPr>
        <p:txBody>
          <a:bodyPr wrap="square" lIns="0" tIns="0" rIns="0" bIns="0" rtlCol="0" anchor="ctr"/>
          <a:lstStyle/>
          <a:p>
            <a:pPr indent="0" marL="0">
              <a:buNone/>
            </a:pPr>
            <a:r>
              <a:rPr lang="en-US" sz="1000" dirty="0">
                <a:solidFill>
                  <a:srgbClr val="8D8D9B"/>
                </a:solidFill>
                <a:latin typeface="Calibri" pitchFamily="34" charset="0"/>
                <a:ea typeface="Calibri" pitchFamily="34" charset="-122"/>
                <a:cs typeface="Calibri" pitchFamily="34" charset="-120"/>
              </a:rPr>
              <a:t>compliant by design</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8F0"/>
        </a:solidFill>
      </p:bgPr>
    </p:bg>
    <p:spTree>
      <p:nvGrpSpPr>
        <p:cNvPr id="1" name=""/>
        <p:cNvGrpSpPr/>
        <p:nvPr/>
      </p:nvGrpSpPr>
      <p:grpSpPr>
        <a:xfrm>
          <a:off x="0" y="0"/>
          <a:ext cx="0" cy="0"/>
          <a:chOff x="0" y="0"/>
          <a:chExt cx="0" cy="0"/>
        </a:xfrm>
      </p:grpSpPr>
      <p:sp>
        <p:nvSpPr>
          <p:cNvPr id="2" name="Text 0"/>
          <p:cNvSpPr/>
          <p:nvPr/>
        </p:nvSpPr>
        <p:spPr>
          <a:xfrm>
            <a:off x="731520" y="457200"/>
            <a:ext cx="4572000" cy="320040"/>
          </a:xfrm>
          <a:prstGeom prst="rect">
            <a:avLst/>
          </a:prstGeom>
          <a:noFill/>
          <a:ln/>
        </p:spPr>
        <p:txBody>
          <a:bodyPr wrap="square" lIns="0" tIns="0" rIns="0" bIns="0" rtlCol="0" anchor="ctr"/>
          <a:lstStyle/>
          <a:p>
            <a:pPr indent="0" marL="0">
              <a:buNone/>
            </a:pPr>
            <a:r>
              <a:rPr lang="en-US" sz="1100" b="1" spc="300" kern="0" dirty="0">
                <a:solidFill>
                  <a:srgbClr val="E8564A"/>
                </a:solidFill>
                <a:latin typeface="Trebuchet MS" pitchFamily="34" charset="0"/>
                <a:ea typeface="Trebuchet MS" pitchFamily="34" charset="-122"/>
                <a:cs typeface="Trebuchet MS" pitchFamily="34" charset="-120"/>
              </a:rPr>
              <a:t>THE CHALLENGE</a:t>
            </a:r>
            <a:endParaRPr lang="en-US" sz="1100" dirty="0"/>
          </a:p>
        </p:txBody>
      </p:sp>
      <p:sp>
        <p:nvSpPr>
          <p:cNvPr id="3" name="Text 1"/>
          <p:cNvSpPr/>
          <p:nvPr/>
        </p:nvSpPr>
        <p:spPr>
          <a:xfrm>
            <a:off x="731520" y="822960"/>
            <a:ext cx="7315200" cy="502920"/>
          </a:xfrm>
          <a:prstGeom prst="rect">
            <a:avLst/>
          </a:prstGeom>
          <a:noFill/>
          <a:ln/>
        </p:spPr>
        <p:txBody>
          <a:bodyPr wrap="square" lIns="0" tIns="0" rIns="0" bIns="0" rtlCol="0" anchor="ctr"/>
          <a:lstStyle/>
          <a:p>
            <a:pPr indent="0" marL="0">
              <a:buNone/>
            </a:pPr>
            <a:r>
              <a:rPr lang="en-US" sz="2600" b="1" dirty="0">
                <a:solidFill>
                  <a:srgbClr val="1C1C2E"/>
                </a:solidFill>
                <a:latin typeface="Georgia" pitchFamily="34" charset="0"/>
                <a:ea typeface="Georgia" pitchFamily="34" charset="-122"/>
                <a:cs typeface="Georgia" pitchFamily="34" charset="-120"/>
              </a:rPr>
              <a:t>Why this system had to exist</a:t>
            </a:r>
            <a:endParaRPr lang="en-US" sz="2600" dirty="0"/>
          </a:p>
        </p:txBody>
      </p:sp>
      <p:sp>
        <p:nvSpPr>
          <p:cNvPr id="4" name="Shape 2"/>
          <p:cNvSpPr/>
          <p:nvPr/>
        </p:nvSpPr>
        <p:spPr>
          <a:xfrm>
            <a:off x="731520" y="1508760"/>
            <a:ext cx="3657600" cy="10058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5" name="Shape 3"/>
          <p:cNvSpPr/>
          <p:nvPr/>
        </p:nvSpPr>
        <p:spPr>
          <a:xfrm>
            <a:off x="731520" y="1508760"/>
            <a:ext cx="54864" cy="1005840"/>
          </a:xfrm>
          <a:prstGeom prst="rect">
            <a:avLst/>
          </a:prstGeom>
          <a:solidFill>
            <a:srgbClr val="E8564A"/>
          </a:solidFill>
          <a:ln/>
        </p:spPr>
      </p:sp>
      <p:pic>
        <p:nvPicPr>
          <p:cNvPr id="6" name="Image 0" descr="preencoded.png">    </p:cNvPr>
          <p:cNvPicPr>
            <a:picLocks noChangeAspect="1"/>
          </p:cNvPicPr>
          <p:nvPr/>
        </p:nvPicPr>
        <p:blipFill>
          <a:blip r:embed="rId1"/>
          <a:stretch>
            <a:fillRect/>
          </a:stretch>
        </p:blipFill>
        <p:spPr>
          <a:xfrm>
            <a:off x="914400" y="1737360"/>
            <a:ext cx="411480" cy="411480"/>
          </a:xfrm>
          <a:prstGeom prst="rect">
            <a:avLst/>
          </a:prstGeom>
        </p:spPr>
      </p:pic>
      <p:sp>
        <p:nvSpPr>
          <p:cNvPr id="7" name="Text 4"/>
          <p:cNvSpPr/>
          <p:nvPr/>
        </p:nvSpPr>
        <p:spPr>
          <a:xfrm>
            <a:off x="1463040" y="1581912"/>
            <a:ext cx="2743200" cy="274320"/>
          </a:xfrm>
          <a:prstGeom prst="rect">
            <a:avLst/>
          </a:prstGeom>
          <a:noFill/>
          <a:ln/>
        </p:spPr>
        <p:txBody>
          <a:bodyPr wrap="square" lIns="0" tIns="0" rIns="0" bIns="0" rtlCol="0" anchor="ctr"/>
          <a:lstStyle/>
          <a:p>
            <a:pPr indent="0" marL="0">
              <a:buNone/>
            </a:pPr>
            <a:r>
              <a:rPr lang="en-US" sz="1200" b="1" dirty="0">
                <a:solidFill>
                  <a:srgbClr val="1C1C2E"/>
                </a:solidFill>
                <a:latin typeface="Trebuchet MS" pitchFamily="34" charset="0"/>
                <a:ea typeface="Trebuchet MS" pitchFamily="34" charset="-122"/>
                <a:cs typeface="Trebuchet MS" pitchFamily="34" charset="-120"/>
              </a:rPr>
              <a:t>Email overload</a:t>
            </a:r>
            <a:endParaRPr lang="en-US" sz="1200" dirty="0"/>
          </a:p>
        </p:txBody>
      </p:sp>
      <p:sp>
        <p:nvSpPr>
          <p:cNvPr id="8" name="Text 5"/>
          <p:cNvSpPr/>
          <p:nvPr/>
        </p:nvSpPr>
        <p:spPr>
          <a:xfrm>
            <a:off x="1463040" y="1874520"/>
            <a:ext cx="2743200" cy="548640"/>
          </a:xfrm>
          <a:prstGeom prst="rect">
            <a:avLst/>
          </a:prstGeom>
          <a:noFill/>
          <a:ln/>
        </p:spPr>
        <p:txBody>
          <a:bodyPr wrap="square" lIns="0" tIns="0" rIns="0" bIns="0" rtlCol="0" anchor="ctr"/>
          <a:lstStyle/>
          <a:p>
            <a:pPr indent="0" marL="0">
              <a:buNone/>
            </a:pPr>
            <a:r>
              <a:rPr lang="en-US" sz="950" dirty="0">
                <a:solidFill>
                  <a:srgbClr val="4A4A5A"/>
                </a:solidFill>
                <a:latin typeface="Calibri" pitchFamily="34" charset="0"/>
                <a:ea typeface="Calibri" pitchFamily="34" charset="-122"/>
                <a:cs typeface="Calibri" pitchFamily="34" charset="-120"/>
              </a:rPr>
              <a:t>Support teams drowning in repetitive order, return, and policy emails. Response times measured in hours or days during peak periods.</a:t>
            </a:r>
            <a:endParaRPr lang="en-US" sz="950" dirty="0"/>
          </a:p>
        </p:txBody>
      </p:sp>
      <p:sp>
        <p:nvSpPr>
          <p:cNvPr id="9" name="Shape 6"/>
          <p:cNvSpPr/>
          <p:nvPr/>
        </p:nvSpPr>
        <p:spPr>
          <a:xfrm>
            <a:off x="4846320" y="1508760"/>
            <a:ext cx="3657600" cy="10058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10" name="Shape 7"/>
          <p:cNvSpPr/>
          <p:nvPr/>
        </p:nvSpPr>
        <p:spPr>
          <a:xfrm>
            <a:off x="4846320" y="1508760"/>
            <a:ext cx="54864" cy="1005840"/>
          </a:xfrm>
          <a:prstGeom prst="rect">
            <a:avLst/>
          </a:prstGeom>
          <a:solidFill>
            <a:srgbClr val="E8564A"/>
          </a:solidFill>
          <a:ln/>
        </p:spPr>
      </p:sp>
      <p:pic>
        <p:nvPicPr>
          <p:cNvPr id="11" name="Image 1" descr="preencoded.png">    </p:cNvPr>
          <p:cNvPicPr>
            <a:picLocks noChangeAspect="1"/>
          </p:cNvPicPr>
          <p:nvPr/>
        </p:nvPicPr>
        <p:blipFill>
          <a:blip r:embed="rId2"/>
          <a:stretch>
            <a:fillRect/>
          </a:stretch>
        </p:blipFill>
        <p:spPr>
          <a:xfrm>
            <a:off x="5029200" y="1737360"/>
            <a:ext cx="411480" cy="411480"/>
          </a:xfrm>
          <a:prstGeom prst="rect">
            <a:avLst/>
          </a:prstGeom>
        </p:spPr>
      </p:pic>
      <p:sp>
        <p:nvSpPr>
          <p:cNvPr id="12" name="Text 8"/>
          <p:cNvSpPr/>
          <p:nvPr/>
        </p:nvSpPr>
        <p:spPr>
          <a:xfrm>
            <a:off x="5577840" y="1581912"/>
            <a:ext cx="2743200" cy="274320"/>
          </a:xfrm>
          <a:prstGeom prst="rect">
            <a:avLst/>
          </a:prstGeom>
          <a:noFill/>
          <a:ln/>
        </p:spPr>
        <p:txBody>
          <a:bodyPr wrap="square" lIns="0" tIns="0" rIns="0" bIns="0" rtlCol="0" anchor="ctr"/>
          <a:lstStyle/>
          <a:p>
            <a:pPr indent="0" marL="0">
              <a:buNone/>
            </a:pPr>
            <a:r>
              <a:rPr lang="en-US" sz="1200" b="1" dirty="0">
                <a:solidFill>
                  <a:srgbClr val="1C1C2E"/>
                </a:solidFill>
                <a:latin typeface="Trebuchet MS" pitchFamily="34" charset="0"/>
                <a:ea typeface="Trebuchet MS" pitchFamily="34" charset="-122"/>
                <a:cs typeface="Trebuchet MS" pitchFamily="34" charset="-120"/>
              </a:rPr>
              <a:t>Inconsistent quality</a:t>
            </a:r>
            <a:endParaRPr lang="en-US" sz="1200" dirty="0"/>
          </a:p>
        </p:txBody>
      </p:sp>
      <p:sp>
        <p:nvSpPr>
          <p:cNvPr id="13" name="Text 9"/>
          <p:cNvSpPr/>
          <p:nvPr/>
        </p:nvSpPr>
        <p:spPr>
          <a:xfrm>
            <a:off x="5577840" y="1874520"/>
            <a:ext cx="2743200" cy="548640"/>
          </a:xfrm>
          <a:prstGeom prst="rect">
            <a:avLst/>
          </a:prstGeom>
          <a:noFill/>
          <a:ln/>
        </p:spPr>
        <p:txBody>
          <a:bodyPr wrap="square" lIns="0" tIns="0" rIns="0" bIns="0" rtlCol="0" anchor="ctr"/>
          <a:lstStyle/>
          <a:p>
            <a:pPr indent="0" marL="0">
              <a:buNone/>
            </a:pPr>
            <a:r>
              <a:rPr lang="en-US" sz="950" dirty="0">
                <a:solidFill>
                  <a:srgbClr val="4A4A5A"/>
                </a:solidFill>
                <a:latin typeface="Calibri" pitchFamily="34" charset="0"/>
                <a:ea typeface="Calibri" pitchFamily="34" charset="-122"/>
                <a:cs typeface="Calibri" pitchFamily="34" charset="-120"/>
              </a:rPr>
              <a:t>Response quality varied by agent, shift, and workload spike. Brand voice inconsistencies across different agents and shifts.</a:t>
            </a:r>
            <a:endParaRPr lang="en-US" sz="950" dirty="0"/>
          </a:p>
        </p:txBody>
      </p:sp>
      <p:sp>
        <p:nvSpPr>
          <p:cNvPr id="14" name="Shape 10"/>
          <p:cNvSpPr/>
          <p:nvPr/>
        </p:nvSpPr>
        <p:spPr>
          <a:xfrm>
            <a:off x="731520" y="2697480"/>
            <a:ext cx="3657600" cy="10058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15" name="Shape 11"/>
          <p:cNvSpPr/>
          <p:nvPr/>
        </p:nvSpPr>
        <p:spPr>
          <a:xfrm>
            <a:off x="731520" y="2697480"/>
            <a:ext cx="54864" cy="1005840"/>
          </a:xfrm>
          <a:prstGeom prst="rect">
            <a:avLst/>
          </a:prstGeom>
          <a:solidFill>
            <a:srgbClr val="E8564A"/>
          </a:solidFill>
          <a:ln/>
        </p:spPr>
      </p:sp>
      <p:pic>
        <p:nvPicPr>
          <p:cNvPr id="16" name="Image 2" descr="preencoded.png">    </p:cNvPr>
          <p:cNvPicPr>
            <a:picLocks noChangeAspect="1"/>
          </p:cNvPicPr>
          <p:nvPr/>
        </p:nvPicPr>
        <p:blipFill>
          <a:blip r:embed="rId3"/>
          <a:stretch>
            <a:fillRect/>
          </a:stretch>
        </p:blipFill>
        <p:spPr>
          <a:xfrm>
            <a:off x="914400" y="2926080"/>
            <a:ext cx="411480" cy="411480"/>
          </a:xfrm>
          <a:prstGeom prst="rect">
            <a:avLst/>
          </a:prstGeom>
        </p:spPr>
      </p:pic>
      <p:sp>
        <p:nvSpPr>
          <p:cNvPr id="17" name="Text 12"/>
          <p:cNvSpPr/>
          <p:nvPr/>
        </p:nvSpPr>
        <p:spPr>
          <a:xfrm>
            <a:off x="1463040" y="2770632"/>
            <a:ext cx="2743200" cy="274320"/>
          </a:xfrm>
          <a:prstGeom prst="rect">
            <a:avLst/>
          </a:prstGeom>
          <a:noFill/>
          <a:ln/>
        </p:spPr>
        <p:txBody>
          <a:bodyPr wrap="square" lIns="0" tIns="0" rIns="0" bIns="0" rtlCol="0" anchor="ctr"/>
          <a:lstStyle/>
          <a:p>
            <a:pPr indent="0" marL="0">
              <a:buNone/>
            </a:pPr>
            <a:r>
              <a:rPr lang="en-US" sz="1200" b="1" dirty="0">
                <a:solidFill>
                  <a:srgbClr val="1C1C2E"/>
                </a:solidFill>
                <a:latin typeface="Trebuchet MS" pitchFamily="34" charset="0"/>
                <a:ea typeface="Trebuchet MS" pitchFamily="34" charset="-122"/>
                <a:cs typeface="Trebuchet MS" pitchFamily="34" charset="-120"/>
              </a:rPr>
              <a:t>Multi-platform fragmentation</a:t>
            </a:r>
            <a:endParaRPr lang="en-US" sz="1200" dirty="0"/>
          </a:p>
        </p:txBody>
      </p:sp>
      <p:sp>
        <p:nvSpPr>
          <p:cNvPr id="18" name="Text 13"/>
          <p:cNvSpPr/>
          <p:nvPr/>
        </p:nvSpPr>
        <p:spPr>
          <a:xfrm>
            <a:off x="1463040" y="3063240"/>
            <a:ext cx="2743200" cy="548640"/>
          </a:xfrm>
          <a:prstGeom prst="rect">
            <a:avLst/>
          </a:prstGeom>
          <a:noFill/>
          <a:ln/>
        </p:spPr>
        <p:txBody>
          <a:bodyPr wrap="square" lIns="0" tIns="0" rIns="0" bIns="0" rtlCol="0" anchor="ctr"/>
          <a:lstStyle/>
          <a:p>
            <a:pPr indent="0" marL="0">
              <a:buNone/>
            </a:pPr>
            <a:r>
              <a:rPr lang="en-US" sz="950" dirty="0">
                <a:solidFill>
                  <a:srgbClr val="4A4A5A"/>
                </a:solidFill>
                <a:latin typeface="Calibri" pitchFamily="34" charset="0"/>
                <a:ea typeface="Calibri" pitchFamily="34" charset="-122"/>
                <a:cs typeface="Calibri" pitchFamily="34" charset="-120"/>
              </a:rPr>
              <a:t>Brands needed one system across Shopify, WooCommerce, and Magento — with no unified data layer in place.</a:t>
            </a:r>
            <a:endParaRPr lang="en-US" sz="950" dirty="0"/>
          </a:p>
        </p:txBody>
      </p:sp>
      <p:sp>
        <p:nvSpPr>
          <p:cNvPr id="19" name="Shape 14"/>
          <p:cNvSpPr/>
          <p:nvPr/>
        </p:nvSpPr>
        <p:spPr>
          <a:xfrm>
            <a:off x="4846320" y="2697480"/>
            <a:ext cx="3657600" cy="10058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20" name="Shape 15"/>
          <p:cNvSpPr/>
          <p:nvPr/>
        </p:nvSpPr>
        <p:spPr>
          <a:xfrm>
            <a:off x="4846320" y="2697480"/>
            <a:ext cx="54864" cy="1005840"/>
          </a:xfrm>
          <a:prstGeom prst="rect">
            <a:avLst/>
          </a:prstGeom>
          <a:solidFill>
            <a:srgbClr val="E8564A"/>
          </a:solidFill>
          <a:ln/>
        </p:spPr>
      </p:sp>
      <p:pic>
        <p:nvPicPr>
          <p:cNvPr id="21" name="Image 3" descr="preencoded.png">    </p:cNvPr>
          <p:cNvPicPr>
            <a:picLocks noChangeAspect="1"/>
          </p:cNvPicPr>
          <p:nvPr/>
        </p:nvPicPr>
        <p:blipFill>
          <a:blip r:embed="rId4"/>
          <a:stretch>
            <a:fillRect/>
          </a:stretch>
        </p:blipFill>
        <p:spPr>
          <a:xfrm>
            <a:off x="5029200" y="2926080"/>
            <a:ext cx="411480" cy="411480"/>
          </a:xfrm>
          <a:prstGeom prst="rect">
            <a:avLst/>
          </a:prstGeom>
        </p:spPr>
      </p:pic>
      <p:sp>
        <p:nvSpPr>
          <p:cNvPr id="22" name="Text 16"/>
          <p:cNvSpPr/>
          <p:nvPr/>
        </p:nvSpPr>
        <p:spPr>
          <a:xfrm>
            <a:off x="5577840" y="2770632"/>
            <a:ext cx="2743200" cy="274320"/>
          </a:xfrm>
          <a:prstGeom prst="rect">
            <a:avLst/>
          </a:prstGeom>
          <a:noFill/>
          <a:ln/>
        </p:spPr>
        <p:txBody>
          <a:bodyPr wrap="square" lIns="0" tIns="0" rIns="0" bIns="0" rtlCol="0" anchor="ctr"/>
          <a:lstStyle/>
          <a:p>
            <a:pPr indent="0" marL="0">
              <a:buNone/>
            </a:pPr>
            <a:r>
              <a:rPr lang="en-US" sz="1200" b="1" dirty="0">
                <a:solidFill>
                  <a:srgbClr val="1C1C2E"/>
                </a:solidFill>
                <a:latin typeface="Trebuchet MS" pitchFamily="34" charset="0"/>
                <a:ea typeface="Trebuchet MS" pitchFamily="34" charset="-122"/>
                <a:cs typeface="Trebuchet MS" pitchFamily="34" charset="-120"/>
              </a:rPr>
              <a:t>80%+ time on repetitive queries</a:t>
            </a:r>
            <a:endParaRPr lang="en-US" sz="1200" dirty="0"/>
          </a:p>
        </p:txBody>
      </p:sp>
      <p:sp>
        <p:nvSpPr>
          <p:cNvPr id="23" name="Text 17"/>
          <p:cNvSpPr/>
          <p:nvPr/>
        </p:nvSpPr>
        <p:spPr>
          <a:xfrm>
            <a:off x="5577840" y="3063240"/>
            <a:ext cx="2743200" cy="548640"/>
          </a:xfrm>
          <a:prstGeom prst="rect">
            <a:avLst/>
          </a:prstGeom>
          <a:noFill/>
          <a:ln/>
        </p:spPr>
        <p:txBody>
          <a:bodyPr wrap="square" lIns="0" tIns="0" rIns="0" bIns="0" rtlCol="0" anchor="ctr"/>
          <a:lstStyle/>
          <a:p>
            <a:pPr indent="0" marL="0">
              <a:buNone/>
            </a:pPr>
            <a:r>
              <a:rPr lang="en-US" sz="950" dirty="0">
                <a:solidFill>
                  <a:srgbClr val="4A4A5A"/>
                </a:solidFill>
                <a:latin typeface="Calibri" pitchFamily="34" charset="0"/>
                <a:ea typeface="Calibri" pitchFamily="34" charset="-122"/>
                <a:cs typeface="Calibri" pitchFamily="34" charset="-120"/>
              </a:rPr>
              <a:t>Support teams spending 80%+ of time on low-complexity queries. No system to enforce brand-specific SOPs or escalation policies at scale.</a:t>
            </a:r>
            <a:endParaRPr lang="en-US" sz="950" dirty="0"/>
          </a:p>
        </p:txBody>
      </p:sp>
      <p:sp>
        <p:nvSpPr>
          <p:cNvPr id="24" name="Shape 18"/>
          <p:cNvSpPr/>
          <p:nvPr/>
        </p:nvSpPr>
        <p:spPr>
          <a:xfrm>
            <a:off x="731520" y="4023360"/>
            <a:ext cx="7680960" cy="777240"/>
          </a:xfrm>
          <a:prstGeom prst="rect">
            <a:avLst/>
          </a:prstGeom>
          <a:solidFill>
            <a:srgbClr val="2B2D42"/>
          </a:solidFill>
          <a:ln/>
        </p:spPr>
      </p:sp>
      <p:sp>
        <p:nvSpPr>
          <p:cNvPr id="25" name="Text 19"/>
          <p:cNvSpPr/>
          <p:nvPr/>
        </p:nvSpPr>
        <p:spPr>
          <a:xfrm>
            <a:off x="1097280" y="4069080"/>
            <a:ext cx="2743200" cy="228600"/>
          </a:xfrm>
          <a:prstGeom prst="rect">
            <a:avLst/>
          </a:prstGeom>
          <a:noFill/>
          <a:ln/>
        </p:spPr>
        <p:txBody>
          <a:bodyPr wrap="square" lIns="0" tIns="0" rIns="0" bIns="0" rtlCol="0" anchor="ctr"/>
          <a:lstStyle/>
          <a:p>
            <a:pPr indent="0" marL="0">
              <a:buNone/>
            </a:pPr>
            <a:r>
              <a:rPr lang="en-US" sz="900" b="1" spc="200" kern="0" dirty="0">
                <a:solidFill>
                  <a:srgbClr val="F7C948"/>
                </a:solidFill>
                <a:latin typeface="Trebuchet MS" pitchFamily="34" charset="0"/>
                <a:ea typeface="Trebuchet MS" pitchFamily="34" charset="-122"/>
                <a:cs typeface="Trebuchet MS" pitchFamily="34" charset="-120"/>
              </a:rPr>
              <a:t>WHAT WE BUILT</a:t>
            </a:r>
            <a:endParaRPr lang="en-US" sz="900" dirty="0"/>
          </a:p>
        </p:txBody>
      </p:sp>
      <p:sp>
        <p:nvSpPr>
          <p:cNvPr id="26" name="Text 20"/>
          <p:cNvSpPr/>
          <p:nvPr/>
        </p:nvSpPr>
        <p:spPr>
          <a:xfrm>
            <a:off x="1097280" y="4297680"/>
            <a:ext cx="6858000" cy="411480"/>
          </a:xfrm>
          <a:prstGeom prst="rect">
            <a:avLst/>
          </a:prstGeom>
          <a:noFill/>
          <a:ln/>
        </p:spPr>
        <p:txBody>
          <a:bodyPr wrap="square" lIns="0" tIns="0" rIns="0" bIns="0" rtlCol="0" anchor="ctr"/>
          <a:lstStyle/>
          <a:p>
            <a:pPr indent="0" marL="0">
              <a:buNone/>
            </a:pPr>
            <a:r>
              <a:rPr lang="en-US" sz="1000" dirty="0">
                <a:solidFill>
                  <a:srgbClr val="FFFFFF"/>
                </a:solidFill>
                <a:latin typeface="Calibri" pitchFamily="34" charset="0"/>
                <a:ea typeface="Calibri" pitchFamily="34" charset="-122"/>
                <a:cs typeface="Calibri" pitchFamily="34" charset="-120"/>
              </a:rPr>
              <a:t>A modular pipeline that classifies inbound emails by intent, retrieves SOP-aware guidance, generates brand-safe replies with per-brand tone controls, and routes low-confidence cases to human review. Each stage is independently configurable per brand.</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9F5F0"/>
        </a:solidFill>
      </p:bgPr>
    </p:bg>
    <p:spTree>
      <p:nvGrpSpPr>
        <p:cNvPr id="1" name=""/>
        <p:cNvGrpSpPr/>
        <p:nvPr/>
      </p:nvGrpSpPr>
      <p:grpSpPr>
        <a:xfrm>
          <a:off x="0" y="0"/>
          <a:ext cx="0" cy="0"/>
          <a:chOff x="0" y="0"/>
          <a:chExt cx="0" cy="0"/>
        </a:xfrm>
      </p:grpSpPr>
      <p:sp>
        <p:nvSpPr>
          <p:cNvPr id="2" name="Text 0"/>
          <p:cNvSpPr/>
          <p:nvPr/>
        </p:nvSpPr>
        <p:spPr>
          <a:xfrm>
            <a:off x="731520" y="457200"/>
            <a:ext cx="4572000" cy="320040"/>
          </a:xfrm>
          <a:prstGeom prst="rect">
            <a:avLst/>
          </a:prstGeom>
          <a:noFill/>
          <a:ln/>
        </p:spPr>
        <p:txBody>
          <a:bodyPr wrap="square" lIns="0" tIns="0" rIns="0" bIns="0" rtlCol="0" anchor="ctr"/>
          <a:lstStyle/>
          <a:p>
            <a:pPr indent="0" marL="0">
              <a:buNone/>
            </a:pPr>
            <a:r>
              <a:rPr lang="en-US" sz="1100" b="1" spc="300" kern="0" dirty="0">
                <a:solidFill>
                  <a:srgbClr val="E8564A"/>
                </a:solidFill>
                <a:latin typeface="Trebuchet MS" pitchFamily="34" charset="0"/>
                <a:ea typeface="Trebuchet MS" pitchFamily="34" charset="-122"/>
                <a:cs typeface="Trebuchet MS" pitchFamily="34" charset="-120"/>
              </a:rPr>
              <a:t>HOW IT WORKS</a:t>
            </a:r>
            <a:endParaRPr lang="en-US" sz="1100" dirty="0"/>
          </a:p>
        </p:txBody>
      </p:sp>
      <p:sp>
        <p:nvSpPr>
          <p:cNvPr id="3" name="Text 1"/>
          <p:cNvSpPr/>
          <p:nvPr/>
        </p:nvSpPr>
        <p:spPr>
          <a:xfrm>
            <a:off x="731520" y="822960"/>
            <a:ext cx="7315200" cy="502920"/>
          </a:xfrm>
          <a:prstGeom prst="rect">
            <a:avLst/>
          </a:prstGeom>
          <a:noFill/>
          <a:ln/>
        </p:spPr>
        <p:txBody>
          <a:bodyPr wrap="square" lIns="0" tIns="0" rIns="0" bIns="0" rtlCol="0" anchor="ctr"/>
          <a:lstStyle/>
          <a:p>
            <a:pPr indent="0" marL="0">
              <a:buNone/>
            </a:pPr>
            <a:r>
              <a:rPr lang="en-US" sz="2600" b="1" dirty="0">
                <a:solidFill>
                  <a:srgbClr val="1C1C2E"/>
                </a:solidFill>
                <a:latin typeface="Georgia" pitchFamily="34" charset="0"/>
                <a:ea typeface="Georgia" pitchFamily="34" charset="-122"/>
                <a:cs typeface="Georgia" pitchFamily="34" charset="-120"/>
              </a:rPr>
              <a:t>End-to-end flow</a:t>
            </a:r>
            <a:endParaRPr lang="en-US" sz="2600" dirty="0"/>
          </a:p>
        </p:txBody>
      </p:sp>
      <p:sp>
        <p:nvSpPr>
          <p:cNvPr id="4" name="Shape 2"/>
          <p:cNvSpPr/>
          <p:nvPr/>
        </p:nvSpPr>
        <p:spPr>
          <a:xfrm>
            <a:off x="731520" y="1508760"/>
            <a:ext cx="7680960" cy="12344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5" name="Text 3"/>
          <p:cNvSpPr/>
          <p:nvPr/>
        </p:nvSpPr>
        <p:spPr>
          <a:xfrm>
            <a:off x="1005840" y="1572768"/>
            <a:ext cx="7132320" cy="1143000"/>
          </a:xfrm>
          <a:prstGeom prst="rect">
            <a:avLst/>
          </a:prstGeom>
          <a:noFill/>
          <a:ln/>
        </p:spPr>
        <p:txBody>
          <a:bodyPr wrap="square" lIns="0" tIns="0" rIns="0" bIns="0" rtlCol="0" anchor="ctr"/>
          <a:lstStyle/>
          <a:p>
            <a:pPr indent="0" marL="0">
              <a:lnSpc>
                <a:spcPct val="130000"/>
              </a:lnSpc>
              <a:buNone/>
            </a:pPr>
            <a:r>
              <a:rPr lang="en-US" sz="1100" dirty="0">
                <a:solidFill>
                  <a:srgbClr val="4A4A5A"/>
                </a:solidFill>
                <a:latin typeface="Calibri" pitchFamily="34" charset="0"/>
                <a:ea typeface="Calibri" pitchFamily="34" charset="-122"/>
                <a:cs typeface="Calibri" pitchFamily="34" charset="-120"/>
              </a:rPr>
              <a:t>When an email is received, the system ingests the message via platform connectors. The email content is then read and parsed to extract message context — customer data, order history, and conversation thread. The intent classification framework determines what type of request it is. If the classified intent belongs to a category that can be safely handled by AI, the request is passed into the AI response engine. There, the system retrieves prior conversation history, customer data, and order history from the database, combines that with company policy and response rules, and generates an appropriate reply. If the intent falls into a category that should not be handled by AI, the email is routed directly to a human agent for review and response.</a:t>
            </a:r>
            <a:endParaRPr lang="en-US" sz="1100" dirty="0"/>
          </a:p>
        </p:txBody>
      </p:sp>
      <p:sp>
        <p:nvSpPr>
          <p:cNvPr id="6" name="Shape 4"/>
          <p:cNvSpPr/>
          <p:nvPr/>
        </p:nvSpPr>
        <p:spPr>
          <a:xfrm>
            <a:off x="731520" y="3017520"/>
            <a:ext cx="2468880" cy="16916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7" name="Shape 5"/>
          <p:cNvSpPr/>
          <p:nvPr/>
        </p:nvSpPr>
        <p:spPr>
          <a:xfrm>
            <a:off x="731520" y="3017520"/>
            <a:ext cx="2468880" cy="45720"/>
          </a:xfrm>
          <a:prstGeom prst="rect">
            <a:avLst/>
          </a:prstGeom>
          <a:solidFill>
            <a:srgbClr val="E8564A"/>
          </a:solidFill>
          <a:ln/>
        </p:spPr>
      </p:sp>
      <p:pic>
        <p:nvPicPr>
          <p:cNvPr id="8" name="Image 0" descr="preencoded.png">    </p:cNvPr>
          <p:cNvPicPr>
            <a:picLocks noChangeAspect="1"/>
          </p:cNvPicPr>
          <p:nvPr/>
        </p:nvPicPr>
        <p:blipFill>
          <a:blip r:embed="rId1"/>
          <a:stretch>
            <a:fillRect/>
          </a:stretch>
        </p:blipFill>
        <p:spPr>
          <a:xfrm>
            <a:off x="914400" y="3154680"/>
            <a:ext cx="320040" cy="320040"/>
          </a:xfrm>
          <a:prstGeom prst="rect">
            <a:avLst/>
          </a:prstGeom>
        </p:spPr>
      </p:pic>
      <p:sp>
        <p:nvSpPr>
          <p:cNvPr id="9" name="Text 6"/>
          <p:cNvSpPr/>
          <p:nvPr/>
        </p:nvSpPr>
        <p:spPr>
          <a:xfrm>
            <a:off x="1325880" y="3154680"/>
            <a:ext cx="1691640" cy="274320"/>
          </a:xfrm>
          <a:prstGeom prst="rect">
            <a:avLst/>
          </a:prstGeom>
          <a:noFill/>
          <a:ln/>
        </p:spPr>
        <p:txBody>
          <a:bodyPr wrap="square" lIns="0" tIns="0" rIns="0" bIns="0" rtlCol="0" anchor="ctr"/>
          <a:lstStyle/>
          <a:p>
            <a:pPr indent="0" marL="0">
              <a:buNone/>
            </a:pPr>
            <a:r>
              <a:rPr lang="en-US" sz="1150" b="1" dirty="0">
                <a:solidFill>
                  <a:srgbClr val="1C1C2E"/>
                </a:solidFill>
                <a:latin typeface="Trebuchet MS" pitchFamily="34" charset="0"/>
                <a:ea typeface="Trebuchet MS" pitchFamily="34" charset="-122"/>
                <a:cs typeface="Trebuchet MS" pitchFamily="34" charset="-120"/>
              </a:rPr>
              <a:t>Intent Classification</a:t>
            </a:r>
            <a:endParaRPr lang="en-US" sz="1150" dirty="0"/>
          </a:p>
        </p:txBody>
      </p:sp>
      <p:sp>
        <p:nvSpPr>
          <p:cNvPr id="10" name="Text 7"/>
          <p:cNvSpPr/>
          <p:nvPr/>
        </p:nvSpPr>
        <p:spPr>
          <a:xfrm>
            <a:off x="914400" y="3520440"/>
            <a:ext cx="2103120" cy="1051560"/>
          </a:xfrm>
          <a:prstGeom prst="rect">
            <a:avLst/>
          </a:prstGeom>
          <a:noFill/>
          <a:ln/>
        </p:spPr>
        <p:txBody>
          <a:bodyPr wrap="square" lIns="0" tIns="0" rIns="0" bIns="0" rtlCol="0" anchor="ctr"/>
          <a:lstStyle/>
          <a:p>
            <a:pPr indent="0" marL="0">
              <a:lnSpc>
                <a:spcPct val="125000"/>
              </a:lnSpc>
              <a:buNone/>
            </a:pPr>
            <a:r>
              <a:rPr lang="en-US" sz="900" dirty="0">
                <a:solidFill>
                  <a:srgbClr val="4A4A5A"/>
                </a:solidFill>
                <a:latin typeface="Calibri" pitchFamily="34" charset="0"/>
                <a:ea typeface="Calibri" pitchFamily="34" charset="-122"/>
                <a:cs typeface="Calibri" pitchFamily="34" charset="-120"/>
              </a:rPr>
              <a:t>A transformer-based model detects email intent, urgency, and required resolution type. Each email is classified before any routing decision is made — determining whether AI or a human handles it.</a:t>
            </a:r>
            <a:endParaRPr lang="en-US" sz="900" dirty="0"/>
          </a:p>
        </p:txBody>
      </p:sp>
      <p:sp>
        <p:nvSpPr>
          <p:cNvPr id="11" name="Shape 8"/>
          <p:cNvSpPr/>
          <p:nvPr/>
        </p:nvSpPr>
        <p:spPr>
          <a:xfrm>
            <a:off x="3474720" y="3017520"/>
            <a:ext cx="2468880" cy="16916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12" name="Shape 9"/>
          <p:cNvSpPr/>
          <p:nvPr/>
        </p:nvSpPr>
        <p:spPr>
          <a:xfrm>
            <a:off x="3474720" y="3017520"/>
            <a:ext cx="2468880" cy="45720"/>
          </a:xfrm>
          <a:prstGeom prst="rect">
            <a:avLst/>
          </a:prstGeom>
          <a:solidFill>
            <a:srgbClr val="E8564A"/>
          </a:solidFill>
          <a:ln/>
        </p:spPr>
      </p:sp>
      <p:pic>
        <p:nvPicPr>
          <p:cNvPr id="13" name="Image 1" descr="preencoded.png">    </p:cNvPr>
          <p:cNvPicPr>
            <a:picLocks noChangeAspect="1"/>
          </p:cNvPicPr>
          <p:nvPr/>
        </p:nvPicPr>
        <p:blipFill>
          <a:blip r:embed="rId2"/>
          <a:stretch>
            <a:fillRect/>
          </a:stretch>
        </p:blipFill>
        <p:spPr>
          <a:xfrm>
            <a:off x="3657600" y="3154680"/>
            <a:ext cx="320040" cy="320040"/>
          </a:xfrm>
          <a:prstGeom prst="rect">
            <a:avLst/>
          </a:prstGeom>
        </p:spPr>
      </p:pic>
      <p:sp>
        <p:nvSpPr>
          <p:cNvPr id="14" name="Text 10"/>
          <p:cNvSpPr/>
          <p:nvPr/>
        </p:nvSpPr>
        <p:spPr>
          <a:xfrm>
            <a:off x="4069080" y="3154680"/>
            <a:ext cx="1691640" cy="274320"/>
          </a:xfrm>
          <a:prstGeom prst="rect">
            <a:avLst/>
          </a:prstGeom>
          <a:noFill/>
          <a:ln/>
        </p:spPr>
        <p:txBody>
          <a:bodyPr wrap="square" lIns="0" tIns="0" rIns="0" bIns="0" rtlCol="0" anchor="ctr"/>
          <a:lstStyle/>
          <a:p>
            <a:pPr indent="0" marL="0">
              <a:buNone/>
            </a:pPr>
            <a:r>
              <a:rPr lang="en-US" sz="1150" b="1" dirty="0">
                <a:solidFill>
                  <a:srgbClr val="1C1C2E"/>
                </a:solidFill>
                <a:latin typeface="Trebuchet MS" pitchFamily="34" charset="0"/>
                <a:ea typeface="Trebuchet MS" pitchFamily="34" charset="-122"/>
                <a:cs typeface="Trebuchet MS" pitchFamily="34" charset="-120"/>
              </a:rPr>
              <a:t>AI Response Engine</a:t>
            </a:r>
            <a:endParaRPr lang="en-US" sz="1150" dirty="0"/>
          </a:p>
        </p:txBody>
      </p:sp>
      <p:sp>
        <p:nvSpPr>
          <p:cNvPr id="15" name="Text 11"/>
          <p:cNvSpPr/>
          <p:nvPr/>
        </p:nvSpPr>
        <p:spPr>
          <a:xfrm>
            <a:off x="3657600" y="3520440"/>
            <a:ext cx="2103120" cy="1051560"/>
          </a:xfrm>
          <a:prstGeom prst="rect">
            <a:avLst/>
          </a:prstGeom>
          <a:noFill/>
          <a:ln/>
        </p:spPr>
        <p:txBody>
          <a:bodyPr wrap="square" lIns="0" tIns="0" rIns="0" bIns="0" rtlCol="0" anchor="ctr"/>
          <a:lstStyle/>
          <a:p>
            <a:pPr indent="0" marL="0">
              <a:lnSpc>
                <a:spcPct val="125000"/>
              </a:lnSpc>
              <a:buNone/>
            </a:pPr>
            <a:r>
              <a:rPr lang="en-US" sz="900" dirty="0">
                <a:solidFill>
                  <a:srgbClr val="4A4A5A"/>
                </a:solidFill>
                <a:latin typeface="Calibri" pitchFamily="34" charset="0"/>
                <a:ea typeface="Calibri" pitchFamily="34" charset="-122"/>
                <a:cs typeface="Calibri" pitchFamily="34" charset="-120"/>
              </a:rPr>
              <a:t>Uses email context, conversation history, user/order data, and company policy to draft responses. Per-brand tone controls and live variable injection generate brand-safe replies grounded in actual SOPs.</a:t>
            </a:r>
            <a:endParaRPr lang="en-US" sz="900" dirty="0"/>
          </a:p>
        </p:txBody>
      </p:sp>
      <p:sp>
        <p:nvSpPr>
          <p:cNvPr id="16" name="Shape 12"/>
          <p:cNvSpPr/>
          <p:nvPr/>
        </p:nvSpPr>
        <p:spPr>
          <a:xfrm>
            <a:off x="6217920" y="3017520"/>
            <a:ext cx="2468880" cy="16916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17" name="Shape 13"/>
          <p:cNvSpPr/>
          <p:nvPr/>
        </p:nvSpPr>
        <p:spPr>
          <a:xfrm>
            <a:off x="6217920" y="3017520"/>
            <a:ext cx="2468880" cy="45720"/>
          </a:xfrm>
          <a:prstGeom prst="rect">
            <a:avLst/>
          </a:prstGeom>
          <a:solidFill>
            <a:srgbClr val="E8564A"/>
          </a:solidFill>
          <a:ln/>
        </p:spPr>
      </p:sp>
      <p:pic>
        <p:nvPicPr>
          <p:cNvPr id="18" name="Image 2" descr="preencoded.png">    </p:cNvPr>
          <p:cNvPicPr>
            <a:picLocks noChangeAspect="1"/>
          </p:cNvPicPr>
          <p:nvPr/>
        </p:nvPicPr>
        <p:blipFill>
          <a:blip r:embed="rId3"/>
          <a:stretch>
            <a:fillRect/>
          </a:stretch>
        </p:blipFill>
        <p:spPr>
          <a:xfrm>
            <a:off x="6400800" y="3154680"/>
            <a:ext cx="320040" cy="320040"/>
          </a:xfrm>
          <a:prstGeom prst="rect">
            <a:avLst/>
          </a:prstGeom>
        </p:spPr>
      </p:pic>
      <p:sp>
        <p:nvSpPr>
          <p:cNvPr id="19" name="Text 14"/>
          <p:cNvSpPr/>
          <p:nvPr/>
        </p:nvSpPr>
        <p:spPr>
          <a:xfrm>
            <a:off x="6812280" y="3154680"/>
            <a:ext cx="1691640" cy="274320"/>
          </a:xfrm>
          <a:prstGeom prst="rect">
            <a:avLst/>
          </a:prstGeom>
          <a:noFill/>
          <a:ln/>
        </p:spPr>
        <p:txBody>
          <a:bodyPr wrap="square" lIns="0" tIns="0" rIns="0" bIns="0" rtlCol="0" anchor="ctr"/>
          <a:lstStyle/>
          <a:p>
            <a:pPr indent="0" marL="0">
              <a:buNone/>
            </a:pPr>
            <a:r>
              <a:rPr lang="en-US" sz="1150" b="1" dirty="0">
                <a:solidFill>
                  <a:srgbClr val="1C1C2E"/>
                </a:solidFill>
                <a:latin typeface="Trebuchet MS" pitchFamily="34" charset="0"/>
                <a:ea typeface="Trebuchet MS" pitchFamily="34" charset="-122"/>
                <a:cs typeface="Trebuchet MS" pitchFamily="34" charset="-120"/>
              </a:rPr>
              <a:t>Human Agent Escalation</a:t>
            </a:r>
            <a:endParaRPr lang="en-US" sz="1150" dirty="0"/>
          </a:p>
        </p:txBody>
      </p:sp>
      <p:sp>
        <p:nvSpPr>
          <p:cNvPr id="20" name="Text 15"/>
          <p:cNvSpPr/>
          <p:nvPr/>
        </p:nvSpPr>
        <p:spPr>
          <a:xfrm>
            <a:off x="6400800" y="3520440"/>
            <a:ext cx="2103120" cy="1051560"/>
          </a:xfrm>
          <a:prstGeom prst="rect">
            <a:avLst/>
          </a:prstGeom>
          <a:noFill/>
          <a:ln/>
        </p:spPr>
        <p:txBody>
          <a:bodyPr wrap="square" lIns="0" tIns="0" rIns="0" bIns="0" rtlCol="0" anchor="ctr"/>
          <a:lstStyle/>
          <a:p>
            <a:pPr indent="0" marL="0">
              <a:lnSpc>
                <a:spcPct val="125000"/>
              </a:lnSpc>
              <a:buNone/>
            </a:pPr>
            <a:r>
              <a:rPr lang="en-US" sz="900" dirty="0">
                <a:solidFill>
                  <a:srgbClr val="4A4A5A"/>
                </a:solidFill>
                <a:latin typeface="Calibri" pitchFamily="34" charset="0"/>
                <a:ea typeface="Calibri" pitchFamily="34" charset="-122"/>
                <a:cs typeface="Calibri" pitchFamily="34" charset="-120"/>
              </a:rPr>
              <a:t>Non-AI-safe or sensitive intents are transferred directly to support staff. A review dashboard gives agents full visibility and override control — no potentially incorrect automated responses.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31520" y="457200"/>
            <a:ext cx="4572000" cy="320040"/>
          </a:xfrm>
          <a:prstGeom prst="rect">
            <a:avLst/>
          </a:prstGeom>
          <a:noFill/>
          <a:ln/>
        </p:spPr>
        <p:txBody>
          <a:bodyPr wrap="square" lIns="0" tIns="0" rIns="0" bIns="0" rtlCol="0" anchor="ctr"/>
          <a:lstStyle/>
          <a:p>
            <a:pPr indent="0" marL="0">
              <a:buNone/>
            </a:pPr>
            <a:r>
              <a:rPr lang="en-US" sz="1100" b="1" spc="300" kern="0" dirty="0">
                <a:solidFill>
                  <a:srgbClr val="E8564A"/>
                </a:solidFill>
                <a:latin typeface="Trebuchet MS" pitchFamily="34" charset="0"/>
                <a:ea typeface="Trebuchet MS" pitchFamily="34" charset="-122"/>
                <a:cs typeface="Trebuchet MS" pitchFamily="34" charset="-120"/>
              </a:rPr>
              <a:t>SYSTEM ARCHITECTURE</a:t>
            </a:r>
            <a:endParaRPr lang="en-US" sz="1100" dirty="0"/>
          </a:p>
        </p:txBody>
      </p:sp>
      <p:sp>
        <p:nvSpPr>
          <p:cNvPr id="3" name="Text 1"/>
          <p:cNvSpPr/>
          <p:nvPr/>
        </p:nvSpPr>
        <p:spPr>
          <a:xfrm>
            <a:off x="731520" y="822960"/>
            <a:ext cx="7315200" cy="502920"/>
          </a:xfrm>
          <a:prstGeom prst="rect">
            <a:avLst/>
          </a:prstGeom>
          <a:noFill/>
          <a:ln/>
        </p:spPr>
        <p:txBody>
          <a:bodyPr wrap="square" lIns="0" tIns="0" rIns="0" bIns="0" rtlCol="0" anchor="ctr"/>
          <a:lstStyle/>
          <a:p>
            <a:pPr indent="0" marL="0">
              <a:buNone/>
            </a:pPr>
            <a:r>
              <a:rPr lang="en-US" sz="2600" b="1" dirty="0">
                <a:solidFill>
                  <a:srgbClr val="1C1C2E"/>
                </a:solidFill>
                <a:latin typeface="Georgia" pitchFamily="34" charset="0"/>
                <a:ea typeface="Georgia" pitchFamily="34" charset="-122"/>
                <a:cs typeface="Georgia" pitchFamily="34" charset="-120"/>
              </a:rPr>
              <a:t>Six-stage pipeline</a:t>
            </a:r>
            <a:endParaRPr lang="en-US" sz="2600" dirty="0"/>
          </a:p>
        </p:txBody>
      </p:sp>
      <p:sp>
        <p:nvSpPr>
          <p:cNvPr id="4" name="Shape 2"/>
          <p:cNvSpPr/>
          <p:nvPr/>
        </p:nvSpPr>
        <p:spPr>
          <a:xfrm>
            <a:off x="457200" y="1463040"/>
            <a:ext cx="1280160" cy="2286000"/>
          </a:xfrm>
          <a:prstGeom prst="rect">
            <a:avLst/>
          </a:prstGeom>
          <a:solidFill>
            <a:srgbClr val="F9F5F0"/>
          </a:solidFill>
          <a:ln/>
          <a:effectLst>
            <a:outerShdw sx="100000" sy="100000" kx="0" ky="0" algn="bl" rotWithShape="0" blurRad="101600" dist="38100" dir="8100000">
              <a:srgbClr val="000000">
                <a:alpha val="10000"/>
              </a:srgbClr>
            </a:outerShdw>
          </a:effectLst>
        </p:spPr>
      </p:sp>
      <p:sp>
        <p:nvSpPr>
          <p:cNvPr id="5" name="Shape 3"/>
          <p:cNvSpPr/>
          <p:nvPr/>
        </p:nvSpPr>
        <p:spPr>
          <a:xfrm>
            <a:off x="457200" y="1463040"/>
            <a:ext cx="1280160" cy="45720"/>
          </a:xfrm>
          <a:prstGeom prst="rect">
            <a:avLst/>
          </a:prstGeom>
          <a:solidFill>
            <a:srgbClr val="E8564A"/>
          </a:solidFill>
          <a:ln/>
        </p:spPr>
      </p:sp>
      <p:pic>
        <p:nvPicPr>
          <p:cNvPr id="6" name="Image 0" descr="preencoded.png">    </p:cNvPr>
          <p:cNvPicPr>
            <a:picLocks noChangeAspect="1"/>
          </p:cNvPicPr>
          <p:nvPr/>
        </p:nvPicPr>
        <p:blipFill>
          <a:blip r:embed="rId1"/>
          <a:stretch>
            <a:fillRect/>
          </a:stretch>
        </p:blipFill>
        <p:spPr>
          <a:xfrm>
            <a:off x="868680" y="1645920"/>
            <a:ext cx="365760" cy="365760"/>
          </a:xfrm>
          <a:prstGeom prst="rect">
            <a:avLst/>
          </a:prstGeom>
        </p:spPr>
      </p:pic>
      <p:sp>
        <p:nvSpPr>
          <p:cNvPr id="7" name="Text 4"/>
          <p:cNvSpPr/>
          <p:nvPr/>
        </p:nvSpPr>
        <p:spPr>
          <a:xfrm>
            <a:off x="502920" y="2103120"/>
            <a:ext cx="1188720" cy="457200"/>
          </a:xfrm>
          <a:prstGeom prst="rect">
            <a:avLst/>
          </a:prstGeom>
          <a:noFill/>
          <a:ln/>
        </p:spPr>
        <p:txBody>
          <a:bodyPr wrap="square" lIns="0" tIns="0" rIns="0" bIns="0" rtlCol="0" anchor="ctr"/>
          <a:lstStyle/>
          <a:p>
            <a:pPr algn="ctr" indent="0" marL="0">
              <a:buNone/>
            </a:pPr>
            <a:r>
              <a:rPr lang="en-US" sz="1000" b="1" dirty="0">
                <a:solidFill>
                  <a:srgbClr val="1C1C2E"/>
                </a:solidFill>
                <a:latin typeface="Calibri" pitchFamily="34" charset="0"/>
                <a:ea typeface="Calibri" pitchFamily="34" charset="-122"/>
                <a:cs typeface="Calibri" pitchFamily="34" charset="-120"/>
              </a:rPr>
              <a:t>Platform</a:t>
            </a:r>
            <a:endParaRPr lang="en-US" sz="1000" dirty="0"/>
          </a:p>
          <a:p>
            <a:pPr algn="ctr" indent="0" marL="0">
              <a:buNone/>
            </a:pPr>
            <a:r>
              <a:rPr lang="en-US" sz="1000" b="1" dirty="0">
                <a:solidFill>
                  <a:srgbClr val="1C1C2E"/>
                </a:solidFill>
                <a:latin typeface="Calibri" pitchFamily="34" charset="0"/>
                <a:ea typeface="Calibri" pitchFamily="34" charset="-122"/>
                <a:cs typeface="Calibri" pitchFamily="34" charset="-120"/>
              </a:rPr>
              <a:t>Connectors</a:t>
            </a:r>
            <a:endParaRPr lang="en-US" sz="1000" dirty="0"/>
          </a:p>
        </p:txBody>
      </p:sp>
      <p:sp>
        <p:nvSpPr>
          <p:cNvPr id="8" name="Text 5"/>
          <p:cNvSpPr/>
          <p:nvPr/>
        </p:nvSpPr>
        <p:spPr>
          <a:xfrm>
            <a:off x="502920" y="2560320"/>
            <a:ext cx="1188720" cy="960120"/>
          </a:xfrm>
          <a:prstGeom prst="rect">
            <a:avLst/>
          </a:prstGeom>
          <a:noFill/>
          <a:ln/>
        </p:spPr>
        <p:txBody>
          <a:bodyPr wrap="square" lIns="0" tIns="0" rIns="0" bIns="0" rtlCol="0" anchor="ctr"/>
          <a:lstStyle/>
          <a:p>
            <a:pPr algn="ctr" indent="0" marL="0">
              <a:buNone/>
            </a:pPr>
            <a:r>
              <a:rPr lang="en-US" sz="850" dirty="0">
                <a:solidFill>
                  <a:srgbClr val="4A4A5A"/>
                </a:solidFill>
                <a:latin typeface="Calibri" pitchFamily="34" charset="0"/>
                <a:ea typeface="Calibri" pitchFamily="34" charset="-122"/>
                <a:cs typeface="Calibri" pitchFamily="34" charset="-120"/>
              </a:rPr>
              <a:t>Shopify, WooCommerce,</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Magento API integrations</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for order, return, and</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customer data</a:t>
            </a:r>
            <a:endParaRPr lang="en-US" sz="850" dirty="0"/>
          </a:p>
        </p:txBody>
      </p:sp>
      <p:sp>
        <p:nvSpPr>
          <p:cNvPr id="9" name="Shape 6"/>
          <p:cNvSpPr/>
          <p:nvPr/>
        </p:nvSpPr>
        <p:spPr>
          <a:xfrm>
            <a:off x="1874520" y="1463040"/>
            <a:ext cx="1280160" cy="2286000"/>
          </a:xfrm>
          <a:prstGeom prst="rect">
            <a:avLst/>
          </a:prstGeom>
          <a:solidFill>
            <a:srgbClr val="F9F5F0"/>
          </a:solidFill>
          <a:ln/>
          <a:effectLst>
            <a:outerShdw sx="100000" sy="100000" kx="0" ky="0" algn="bl" rotWithShape="0" blurRad="101600" dist="38100" dir="8100000">
              <a:srgbClr val="000000">
                <a:alpha val="10000"/>
              </a:srgbClr>
            </a:outerShdw>
          </a:effectLst>
        </p:spPr>
      </p:sp>
      <p:sp>
        <p:nvSpPr>
          <p:cNvPr id="10" name="Shape 7"/>
          <p:cNvSpPr/>
          <p:nvPr/>
        </p:nvSpPr>
        <p:spPr>
          <a:xfrm>
            <a:off x="1874520" y="1463040"/>
            <a:ext cx="1280160" cy="45720"/>
          </a:xfrm>
          <a:prstGeom prst="rect">
            <a:avLst/>
          </a:prstGeom>
          <a:solidFill>
            <a:srgbClr val="E8564A"/>
          </a:solidFill>
          <a:ln/>
        </p:spPr>
      </p:sp>
      <p:pic>
        <p:nvPicPr>
          <p:cNvPr id="11" name="Image 1" descr="preencoded.png">    </p:cNvPr>
          <p:cNvPicPr>
            <a:picLocks noChangeAspect="1"/>
          </p:cNvPicPr>
          <p:nvPr/>
        </p:nvPicPr>
        <p:blipFill>
          <a:blip r:embed="rId2"/>
          <a:stretch>
            <a:fillRect/>
          </a:stretch>
        </p:blipFill>
        <p:spPr>
          <a:xfrm>
            <a:off x="2286000" y="1645920"/>
            <a:ext cx="365760" cy="365760"/>
          </a:xfrm>
          <a:prstGeom prst="rect">
            <a:avLst/>
          </a:prstGeom>
        </p:spPr>
      </p:pic>
      <p:sp>
        <p:nvSpPr>
          <p:cNvPr id="12" name="Text 8"/>
          <p:cNvSpPr/>
          <p:nvPr/>
        </p:nvSpPr>
        <p:spPr>
          <a:xfrm>
            <a:off x="1920240" y="2103120"/>
            <a:ext cx="1188720" cy="457200"/>
          </a:xfrm>
          <a:prstGeom prst="rect">
            <a:avLst/>
          </a:prstGeom>
          <a:noFill/>
          <a:ln/>
        </p:spPr>
        <p:txBody>
          <a:bodyPr wrap="square" lIns="0" tIns="0" rIns="0" bIns="0" rtlCol="0" anchor="ctr"/>
          <a:lstStyle/>
          <a:p>
            <a:pPr algn="ctr" indent="0" marL="0">
              <a:buNone/>
            </a:pPr>
            <a:r>
              <a:rPr lang="en-US" sz="1000" b="1" dirty="0">
                <a:solidFill>
                  <a:srgbClr val="1C1C2E"/>
                </a:solidFill>
                <a:latin typeface="Calibri" pitchFamily="34" charset="0"/>
                <a:ea typeface="Calibri" pitchFamily="34" charset="-122"/>
                <a:cs typeface="Calibri" pitchFamily="34" charset="-120"/>
              </a:rPr>
              <a:t>Email</a:t>
            </a:r>
            <a:endParaRPr lang="en-US" sz="1000" dirty="0"/>
          </a:p>
          <a:p>
            <a:pPr algn="ctr" indent="0" marL="0">
              <a:buNone/>
            </a:pPr>
            <a:r>
              <a:rPr lang="en-US" sz="1000" b="1" dirty="0">
                <a:solidFill>
                  <a:srgbClr val="1C1C2E"/>
                </a:solidFill>
                <a:latin typeface="Calibri" pitchFamily="34" charset="0"/>
                <a:ea typeface="Calibri" pitchFamily="34" charset="-122"/>
                <a:cs typeface="Calibri" pitchFamily="34" charset="-120"/>
              </a:rPr>
              <a:t>Ingestion</a:t>
            </a:r>
            <a:endParaRPr lang="en-US" sz="1000" dirty="0"/>
          </a:p>
        </p:txBody>
      </p:sp>
      <p:sp>
        <p:nvSpPr>
          <p:cNvPr id="13" name="Text 9"/>
          <p:cNvSpPr/>
          <p:nvPr/>
        </p:nvSpPr>
        <p:spPr>
          <a:xfrm>
            <a:off x="1920240" y="2560320"/>
            <a:ext cx="1188720" cy="960120"/>
          </a:xfrm>
          <a:prstGeom prst="rect">
            <a:avLst/>
          </a:prstGeom>
          <a:noFill/>
          <a:ln/>
        </p:spPr>
        <p:txBody>
          <a:bodyPr wrap="square" lIns="0" tIns="0" rIns="0" bIns="0" rtlCol="0" anchor="ctr"/>
          <a:lstStyle/>
          <a:p>
            <a:pPr algn="ctr" indent="0" marL="0">
              <a:buNone/>
            </a:pPr>
            <a:r>
              <a:rPr lang="en-US" sz="850" dirty="0">
                <a:solidFill>
                  <a:srgbClr val="4A4A5A"/>
                </a:solidFill>
                <a:latin typeface="Calibri" pitchFamily="34" charset="0"/>
                <a:ea typeface="Calibri" pitchFamily="34" charset="-122"/>
                <a:cs typeface="Calibri" pitchFamily="34" charset="-120"/>
              </a:rPr>
              <a:t>Reads and parses email</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content, extracts message</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context, customer data,</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and conversation thread</a:t>
            </a:r>
            <a:endParaRPr lang="en-US" sz="850" dirty="0"/>
          </a:p>
        </p:txBody>
      </p:sp>
      <p:sp>
        <p:nvSpPr>
          <p:cNvPr id="14" name="Shape 10"/>
          <p:cNvSpPr/>
          <p:nvPr/>
        </p:nvSpPr>
        <p:spPr>
          <a:xfrm>
            <a:off x="3291840" y="1463040"/>
            <a:ext cx="1280160" cy="2286000"/>
          </a:xfrm>
          <a:prstGeom prst="rect">
            <a:avLst/>
          </a:prstGeom>
          <a:solidFill>
            <a:srgbClr val="F9F5F0"/>
          </a:solidFill>
          <a:ln/>
          <a:effectLst>
            <a:outerShdw sx="100000" sy="100000" kx="0" ky="0" algn="bl" rotWithShape="0" blurRad="101600" dist="38100" dir="8100000">
              <a:srgbClr val="000000">
                <a:alpha val="10000"/>
              </a:srgbClr>
            </a:outerShdw>
          </a:effectLst>
        </p:spPr>
      </p:sp>
      <p:sp>
        <p:nvSpPr>
          <p:cNvPr id="15" name="Shape 11"/>
          <p:cNvSpPr/>
          <p:nvPr/>
        </p:nvSpPr>
        <p:spPr>
          <a:xfrm>
            <a:off x="3291840" y="1463040"/>
            <a:ext cx="1280160" cy="45720"/>
          </a:xfrm>
          <a:prstGeom prst="rect">
            <a:avLst/>
          </a:prstGeom>
          <a:solidFill>
            <a:srgbClr val="E8564A"/>
          </a:solidFill>
          <a:ln/>
        </p:spPr>
      </p:sp>
      <p:pic>
        <p:nvPicPr>
          <p:cNvPr id="16" name="Image 2" descr="preencoded.png">    </p:cNvPr>
          <p:cNvPicPr>
            <a:picLocks noChangeAspect="1"/>
          </p:cNvPicPr>
          <p:nvPr/>
        </p:nvPicPr>
        <p:blipFill>
          <a:blip r:embed="rId3"/>
          <a:stretch>
            <a:fillRect/>
          </a:stretch>
        </p:blipFill>
        <p:spPr>
          <a:xfrm>
            <a:off x="3703320" y="1645920"/>
            <a:ext cx="365760" cy="365760"/>
          </a:xfrm>
          <a:prstGeom prst="rect">
            <a:avLst/>
          </a:prstGeom>
        </p:spPr>
      </p:pic>
      <p:sp>
        <p:nvSpPr>
          <p:cNvPr id="17" name="Text 12"/>
          <p:cNvSpPr/>
          <p:nvPr/>
        </p:nvSpPr>
        <p:spPr>
          <a:xfrm>
            <a:off x="3337560" y="2103120"/>
            <a:ext cx="1188720" cy="457200"/>
          </a:xfrm>
          <a:prstGeom prst="rect">
            <a:avLst/>
          </a:prstGeom>
          <a:noFill/>
          <a:ln/>
        </p:spPr>
        <p:txBody>
          <a:bodyPr wrap="square" lIns="0" tIns="0" rIns="0" bIns="0" rtlCol="0" anchor="ctr"/>
          <a:lstStyle/>
          <a:p>
            <a:pPr algn="ctr" indent="0" marL="0">
              <a:buNone/>
            </a:pPr>
            <a:r>
              <a:rPr lang="en-US" sz="1000" b="1" dirty="0">
                <a:solidFill>
                  <a:srgbClr val="1C1C2E"/>
                </a:solidFill>
                <a:latin typeface="Calibri" pitchFamily="34" charset="0"/>
                <a:ea typeface="Calibri" pitchFamily="34" charset="-122"/>
                <a:cs typeface="Calibri" pitchFamily="34" charset="-120"/>
              </a:rPr>
              <a:t>Intent</a:t>
            </a:r>
            <a:endParaRPr lang="en-US" sz="1000" dirty="0"/>
          </a:p>
          <a:p>
            <a:pPr algn="ctr" indent="0" marL="0">
              <a:buNone/>
            </a:pPr>
            <a:r>
              <a:rPr lang="en-US" sz="1000" b="1" dirty="0">
                <a:solidFill>
                  <a:srgbClr val="1C1C2E"/>
                </a:solidFill>
                <a:latin typeface="Calibri" pitchFamily="34" charset="0"/>
                <a:ea typeface="Calibri" pitchFamily="34" charset="-122"/>
                <a:cs typeface="Calibri" pitchFamily="34" charset="-120"/>
              </a:rPr>
              <a:t>Classification</a:t>
            </a:r>
            <a:endParaRPr lang="en-US" sz="1000" dirty="0"/>
          </a:p>
        </p:txBody>
      </p:sp>
      <p:sp>
        <p:nvSpPr>
          <p:cNvPr id="18" name="Text 13"/>
          <p:cNvSpPr/>
          <p:nvPr/>
        </p:nvSpPr>
        <p:spPr>
          <a:xfrm>
            <a:off x="3337560" y="2560320"/>
            <a:ext cx="1188720" cy="960120"/>
          </a:xfrm>
          <a:prstGeom prst="rect">
            <a:avLst/>
          </a:prstGeom>
          <a:noFill/>
          <a:ln/>
        </p:spPr>
        <p:txBody>
          <a:bodyPr wrap="square" lIns="0" tIns="0" rIns="0" bIns="0" rtlCol="0" anchor="ctr"/>
          <a:lstStyle/>
          <a:p>
            <a:pPr algn="ctr" indent="0" marL="0">
              <a:buNone/>
            </a:pPr>
            <a:r>
              <a:rPr lang="en-US" sz="850" dirty="0">
                <a:solidFill>
                  <a:srgbClr val="4A4A5A"/>
                </a:solidFill>
                <a:latin typeface="Calibri" pitchFamily="34" charset="0"/>
                <a:ea typeface="Calibri" pitchFamily="34" charset="-122"/>
                <a:cs typeface="Calibri" pitchFamily="34" charset="-120"/>
              </a:rPr>
              <a:t>Transformer-based model</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detecting email intent,</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urgency, and required</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resolution type</a:t>
            </a:r>
            <a:endParaRPr lang="en-US" sz="850" dirty="0"/>
          </a:p>
        </p:txBody>
      </p:sp>
      <p:sp>
        <p:nvSpPr>
          <p:cNvPr id="19" name="Shape 14"/>
          <p:cNvSpPr/>
          <p:nvPr/>
        </p:nvSpPr>
        <p:spPr>
          <a:xfrm>
            <a:off x="4709160" y="1463040"/>
            <a:ext cx="1280160" cy="2286000"/>
          </a:xfrm>
          <a:prstGeom prst="rect">
            <a:avLst/>
          </a:prstGeom>
          <a:solidFill>
            <a:srgbClr val="F9F5F0"/>
          </a:solidFill>
          <a:ln/>
          <a:effectLst>
            <a:outerShdw sx="100000" sy="100000" kx="0" ky="0" algn="bl" rotWithShape="0" blurRad="101600" dist="38100" dir="8100000">
              <a:srgbClr val="000000">
                <a:alpha val="10000"/>
              </a:srgbClr>
            </a:outerShdw>
          </a:effectLst>
        </p:spPr>
      </p:sp>
      <p:sp>
        <p:nvSpPr>
          <p:cNvPr id="20" name="Shape 15"/>
          <p:cNvSpPr/>
          <p:nvPr/>
        </p:nvSpPr>
        <p:spPr>
          <a:xfrm>
            <a:off x="4709160" y="1463040"/>
            <a:ext cx="1280160" cy="45720"/>
          </a:xfrm>
          <a:prstGeom prst="rect">
            <a:avLst/>
          </a:prstGeom>
          <a:solidFill>
            <a:srgbClr val="E8564A"/>
          </a:solidFill>
          <a:ln/>
        </p:spPr>
      </p:sp>
      <p:pic>
        <p:nvPicPr>
          <p:cNvPr id="21" name="Image 3" descr="preencoded.png">    </p:cNvPr>
          <p:cNvPicPr>
            <a:picLocks noChangeAspect="1"/>
          </p:cNvPicPr>
          <p:nvPr/>
        </p:nvPicPr>
        <p:blipFill>
          <a:blip r:embed="rId4"/>
          <a:stretch>
            <a:fillRect/>
          </a:stretch>
        </p:blipFill>
        <p:spPr>
          <a:xfrm>
            <a:off x="5120640" y="1645920"/>
            <a:ext cx="365760" cy="365760"/>
          </a:xfrm>
          <a:prstGeom prst="rect">
            <a:avLst/>
          </a:prstGeom>
        </p:spPr>
      </p:pic>
      <p:sp>
        <p:nvSpPr>
          <p:cNvPr id="22" name="Text 16"/>
          <p:cNvSpPr/>
          <p:nvPr/>
        </p:nvSpPr>
        <p:spPr>
          <a:xfrm>
            <a:off x="4754880" y="2103120"/>
            <a:ext cx="1188720" cy="457200"/>
          </a:xfrm>
          <a:prstGeom prst="rect">
            <a:avLst/>
          </a:prstGeom>
          <a:noFill/>
          <a:ln/>
        </p:spPr>
        <p:txBody>
          <a:bodyPr wrap="square" lIns="0" tIns="0" rIns="0" bIns="0" rtlCol="0" anchor="ctr"/>
          <a:lstStyle/>
          <a:p>
            <a:pPr algn="ctr" indent="0" marL="0">
              <a:buNone/>
            </a:pPr>
            <a:r>
              <a:rPr lang="en-US" sz="1000" b="1" dirty="0">
                <a:solidFill>
                  <a:srgbClr val="1C1C2E"/>
                </a:solidFill>
                <a:latin typeface="Calibri" pitchFamily="34" charset="0"/>
                <a:ea typeface="Calibri" pitchFamily="34" charset="-122"/>
                <a:cs typeface="Calibri" pitchFamily="34" charset="-120"/>
              </a:rPr>
              <a:t>Routing</a:t>
            </a:r>
            <a:endParaRPr lang="en-US" sz="1000" dirty="0"/>
          </a:p>
          <a:p>
            <a:pPr algn="ctr" indent="0" marL="0">
              <a:buNone/>
            </a:pPr>
            <a:r>
              <a:rPr lang="en-US" sz="1000" b="1" dirty="0">
                <a:solidFill>
                  <a:srgbClr val="1C1C2E"/>
                </a:solidFill>
                <a:latin typeface="Calibri" pitchFamily="34" charset="0"/>
                <a:ea typeface="Calibri" pitchFamily="34" charset="-122"/>
                <a:cs typeface="Calibri" pitchFamily="34" charset="-120"/>
              </a:rPr>
              <a:t>Engine</a:t>
            </a:r>
            <a:endParaRPr lang="en-US" sz="1000" dirty="0"/>
          </a:p>
        </p:txBody>
      </p:sp>
      <p:sp>
        <p:nvSpPr>
          <p:cNvPr id="23" name="Text 17"/>
          <p:cNvSpPr/>
          <p:nvPr/>
        </p:nvSpPr>
        <p:spPr>
          <a:xfrm>
            <a:off x="4754880" y="2560320"/>
            <a:ext cx="1188720" cy="960120"/>
          </a:xfrm>
          <a:prstGeom prst="rect">
            <a:avLst/>
          </a:prstGeom>
          <a:noFill/>
          <a:ln/>
        </p:spPr>
        <p:txBody>
          <a:bodyPr wrap="square" lIns="0" tIns="0" rIns="0" bIns="0" rtlCol="0" anchor="ctr"/>
          <a:lstStyle/>
          <a:p>
            <a:pPr algn="ctr" indent="0" marL="0">
              <a:buNone/>
            </a:pPr>
            <a:r>
              <a:rPr lang="en-US" sz="850" dirty="0">
                <a:solidFill>
                  <a:srgbClr val="4A4A5A"/>
                </a:solidFill>
                <a:latin typeface="Calibri" pitchFamily="34" charset="0"/>
                <a:ea typeface="Calibri" pitchFamily="34" charset="-122"/>
                <a:cs typeface="Calibri" pitchFamily="34" charset="-120"/>
              </a:rPr>
              <a:t>Determines whether the</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classified intent is AI-safe</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or requires human agent</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handling</a:t>
            </a:r>
            <a:endParaRPr lang="en-US" sz="850" dirty="0"/>
          </a:p>
        </p:txBody>
      </p:sp>
      <p:sp>
        <p:nvSpPr>
          <p:cNvPr id="24" name="Shape 18"/>
          <p:cNvSpPr/>
          <p:nvPr/>
        </p:nvSpPr>
        <p:spPr>
          <a:xfrm>
            <a:off x="6126480" y="1463040"/>
            <a:ext cx="1280160" cy="2286000"/>
          </a:xfrm>
          <a:prstGeom prst="rect">
            <a:avLst/>
          </a:prstGeom>
          <a:solidFill>
            <a:srgbClr val="F9F5F0"/>
          </a:solidFill>
          <a:ln/>
          <a:effectLst>
            <a:outerShdw sx="100000" sy="100000" kx="0" ky="0" algn="bl" rotWithShape="0" blurRad="101600" dist="38100" dir="8100000">
              <a:srgbClr val="000000">
                <a:alpha val="10000"/>
              </a:srgbClr>
            </a:outerShdw>
          </a:effectLst>
        </p:spPr>
      </p:sp>
      <p:sp>
        <p:nvSpPr>
          <p:cNvPr id="25" name="Shape 19"/>
          <p:cNvSpPr/>
          <p:nvPr/>
        </p:nvSpPr>
        <p:spPr>
          <a:xfrm>
            <a:off x="6126480" y="1463040"/>
            <a:ext cx="1280160" cy="45720"/>
          </a:xfrm>
          <a:prstGeom prst="rect">
            <a:avLst/>
          </a:prstGeom>
          <a:solidFill>
            <a:srgbClr val="E8564A"/>
          </a:solidFill>
          <a:ln/>
        </p:spPr>
      </p:sp>
      <p:pic>
        <p:nvPicPr>
          <p:cNvPr id="26" name="Image 4" descr="preencoded.png">    </p:cNvPr>
          <p:cNvPicPr>
            <a:picLocks noChangeAspect="1"/>
          </p:cNvPicPr>
          <p:nvPr/>
        </p:nvPicPr>
        <p:blipFill>
          <a:blip r:embed="rId5"/>
          <a:stretch>
            <a:fillRect/>
          </a:stretch>
        </p:blipFill>
        <p:spPr>
          <a:xfrm>
            <a:off x="6537960" y="1645920"/>
            <a:ext cx="365760" cy="365760"/>
          </a:xfrm>
          <a:prstGeom prst="rect">
            <a:avLst/>
          </a:prstGeom>
        </p:spPr>
      </p:pic>
      <p:sp>
        <p:nvSpPr>
          <p:cNvPr id="27" name="Text 20"/>
          <p:cNvSpPr/>
          <p:nvPr/>
        </p:nvSpPr>
        <p:spPr>
          <a:xfrm>
            <a:off x="6172200" y="2103120"/>
            <a:ext cx="1188720" cy="457200"/>
          </a:xfrm>
          <a:prstGeom prst="rect">
            <a:avLst/>
          </a:prstGeom>
          <a:noFill/>
          <a:ln/>
        </p:spPr>
        <p:txBody>
          <a:bodyPr wrap="square" lIns="0" tIns="0" rIns="0" bIns="0" rtlCol="0" anchor="ctr"/>
          <a:lstStyle/>
          <a:p>
            <a:pPr algn="ctr" indent="0" marL="0">
              <a:buNone/>
            </a:pPr>
            <a:r>
              <a:rPr lang="en-US" sz="1000" b="1" dirty="0">
                <a:solidFill>
                  <a:srgbClr val="1C1C2E"/>
                </a:solidFill>
                <a:latin typeface="Calibri" pitchFamily="34" charset="0"/>
                <a:ea typeface="Calibri" pitchFamily="34" charset="-122"/>
                <a:cs typeface="Calibri" pitchFamily="34" charset="-120"/>
              </a:rPr>
              <a:t>AI Response</a:t>
            </a:r>
            <a:endParaRPr lang="en-US" sz="1000" dirty="0"/>
          </a:p>
          <a:p>
            <a:pPr algn="ctr" indent="0" marL="0">
              <a:buNone/>
            </a:pPr>
            <a:r>
              <a:rPr lang="en-US" sz="1000" b="1" dirty="0">
                <a:solidFill>
                  <a:srgbClr val="1C1C2E"/>
                </a:solidFill>
                <a:latin typeface="Calibri" pitchFamily="34" charset="0"/>
                <a:ea typeface="Calibri" pitchFamily="34" charset="-122"/>
                <a:cs typeface="Calibri" pitchFamily="34" charset="-120"/>
              </a:rPr>
              <a:t>Engine</a:t>
            </a:r>
            <a:endParaRPr lang="en-US" sz="1000" dirty="0"/>
          </a:p>
        </p:txBody>
      </p:sp>
      <p:sp>
        <p:nvSpPr>
          <p:cNvPr id="28" name="Text 21"/>
          <p:cNvSpPr/>
          <p:nvPr/>
        </p:nvSpPr>
        <p:spPr>
          <a:xfrm>
            <a:off x="6172200" y="2560320"/>
            <a:ext cx="1188720" cy="960120"/>
          </a:xfrm>
          <a:prstGeom prst="rect">
            <a:avLst/>
          </a:prstGeom>
          <a:noFill/>
          <a:ln/>
        </p:spPr>
        <p:txBody>
          <a:bodyPr wrap="square" lIns="0" tIns="0" rIns="0" bIns="0" rtlCol="0" anchor="ctr"/>
          <a:lstStyle/>
          <a:p>
            <a:pPr algn="ctr" indent="0" marL="0">
              <a:buNone/>
            </a:pPr>
            <a:r>
              <a:rPr lang="en-US" sz="850" dirty="0">
                <a:solidFill>
                  <a:srgbClr val="4A4A5A"/>
                </a:solidFill>
                <a:latin typeface="Calibri" pitchFamily="34" charset="0"/>
                <a:ea typeface="Calibri" pitchFamily="34" charset="-122"/>
                <a:cs typeface="Calibri" pitchFamily="34" charset="-120"/>
              </a:rPr>
              <a:t>Combines email context,</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order history, company</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policy to draft brand-safe</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replies with tone controls</a:t>
            </a:r>
            <a:endParaRPr lang="en-US" sz="850" dirty="0"/>
          </a:p>
        </p:txBody>
      </p:sp>
      <p:sp>
        <p:nvSpPr>
          <p:cNvPr id="29" name="Shape 22"/>
          <p:cNvSpPr/>
          <p:nvPr/>
        </p:nvSpPr>
        <p:spPr>
          <a:xfrm>
            <a:off x="7543800" y="1463040"/>
            <a:ext cx="1280160" cy="2286000"/>
          </a:xfrm>
          <a:prstGeom prst="rect">
            <a:avLst/>
          </a:prstGeom>
          <a:solidFill>
            <a:srgbClr val="F9F5F0"/>
          </a:solidFill>
          <a:ln/>
          <a:effectLst>
            <a:outerShdw sx="100000" sy="100000" kx="0" ky="0" algn="bl" rotWithShape="0" blurRad="101600" dist="38100" dir="8100000">
              <a:srgbClr val="000000">
                <a:alpha val="10000"/>
              </a:srgbClr>
            </a:outerShdw>
          </a:effectLst>
        </p:spPr>
      </p:sp>
      <p:sp>
        <p:nvSpPr>
          <p:cNvPr id="30" name="Shape 23"/>
          <p:cNvSpPr/>
          <p:nvPr/>
        </p:nvSpPr>
        <p:spPr>
          <a:xfrm>
            <a:off x="7543800" y="1463040"/>
            <a:ext cx="1280160" cy="45720"/>
          </a:xfrm>
          <a:prstGeom prst="rect">
            <a:avLst/>
          </a:prstGeom>
          <a:solidFill>
            <a:srgbClr val="E8564A"/>
          </a:solidFill>
          <a:ln/>
        </p:spPr>
      </p:sp>
      <p:pic>
        <p:nvPicPr>
          <p:cNvPr id="31" name="Image 5" descr="preencoded.png">    </p:cNvPr>
          <p:cNvPicPr>
            <a:picLocks noChangeAspect="1"/>
          </p:cNvPicPr>
          <p:nvPr/>
        </p:nvPicPr>
        <p:blipFill>
          <a:blip r:embed="rId6"/>
          <a:stretch>
            <a:fillRect/>
          </a:stretch>
        </p:blipFill>
        <p:spPr>
          <a:xfrm>
            <a:off x="7955280" y="1645920"/>
            <a:ext cx="365760" cy="365760"/>
          </a:xfrm>
          <a:prstGeom prst="rect">
            <a:avLst/>
          </a:prstGeom>
        </p:spPr>
      </p:pic>
      <p:sp>
        <p:nvSpPr>
          <p:cNvPr id="32" name="Text 24"/>
          <p:cNvSpPr/>
          <p:nvPr/>
        </p:nvSpPr>
        <p:spPr>
          <a:xfrm>
            <a:off x="7589520" y="2103120"/>
            <a:ext cx="1188720" cy="457200"/>
          </a:xfrm>
          <a:prstGeom prst="rect">
            <a:avLst/>
          </a:prstGeom>
          <a:noFill/>
          <a:ln/>
        </p:spPr>
        <p:txBody>
          <a:bodyPr wrap="square" lIns="0" tIns="0" rIns="0" bIns="0" rtlCol="0" anchor="ctr"/>
          <a:lstStyle/>
          <a:p>
            <a:pPr algn="ctr" indent="0" marL="0">
              <a:buNone/>
            </a:pPr>
            <a:r>
              <a:rPr lang="en-US" sz="1000" b="1" dirty="0">
                <a:solidFill>
                  <a:srgbClr val="1C1C2E"/>
                </a:solidFill>
                <a:latin typeface="Calibri" pitchFamily="34" charset="0"/>
                <a:ea typeface="Calibri" pitchFamily="34" charset="-122"/>
                <a:cs typeface="Calibri" pitchFamily="34" charset="-120"/>
              </a:rPr>
              <a:t>Human Agent</a:t>
            </a:r>
            <a:endParaRPr lang="en-US" sz="1000" dirty="0"/>
          </a:p>
          <a:p>
            <a:pPr algn="ctr" indent="0" marL="0">
              <a:buNone/>
            </a:pPr>
            <a:r>
              <a:rPr lang="en-US" sz="1000" b="1" dirty="0">
                <a:solidFill>
                  <a:srgbClr val="1C1C2E"/>
                </a:solidFill>
                <a:latin typeface="Calibri" pitchFamily="34" charset="0"/>
                <a:ea typeface="Calibri" pitchFamily="34" charset="-122"/>
                <a:cs typeface="Calibri" pitchFamily="34" charset="-120"/>
              </a:rPr>
              <a:t>Queue</a:t>
            </a:r>
            <a:endParaRPr lang="en-US" sz="1000" dirty="0"/>
          </a:p>
        </p:txBody>
      </p:sp>
      <p:sp>
        <p:nvSpPr>
          <p:cNvPr id="33" name="Text 25"/>
          <p:cNvSpPr/>
          <p:nvPr/>
        </p:nvSpPr>
        <p:spPr>
          <a:xfrm>
            <a:off x="7589520" y="2560320"/>
            <a:ext cx="1188720" cy="960120"/>
          </a:xfrm>
          <a:prstGeom prst="rect">
            <a:avLst/>
          </a:prstGeom>
          <a:noFill/>
          <a:ln/>
        </p:spPr>
        <p:txBody>
          <a:bodyPr wrap="square" lIns="0" tIns="0" rIns="0" bIns="0" rtlCol="0" anchor="ctr"/>
          <a:lstStyle/>
          <a:p>
            <a:pPr algn="ctr" indent="0" marL="0">
              <a:buNone/>
            </a:pPr>
            <a:r>
              <a:rPr lang="en-US" sz="850" dirty="0">
                <a:solidFill>
                  <a:srgbClr val="4A4A5A"/>
                </a:solidFill>
                <a:latin typeface="Calibri" pitchFamily="34" charset="0"/>
                <a:ea typeface="Calibri" pitchFamily="34" charset="-122"/>
                <a:cs typeface="Calibri" pitchFamily="34" charset="-120"/>
              </a:rPr>
              <a:t>Transfers non-AI-safe or</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sensitive intents directly</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to support staff via</a:t>
            </a:r>
            <a:endParaRPr lang="en-US" sz="850" dirty="0"/>
          </a:p>
          <a:p>
            <a:pPr algn="ctr" indent="0" marL="0">
              <a:buNone/>
            </a:pPr>
            <a:r>
              <a:rPr lang="en-US" sz="850" dirty="0">
                <a:solidFill>
                  <a:srgbClr val="4A4A5A"/>
                </a:solidFill>
                <a:latin typeface="Calibri" pitchFamily="34" charset="0"/>
                <a:ea typeface="Calibri" pitchFamily="34" charset="-122"/>
                <a:cs typeface="Calibri" pitchFamily="34" charset="-120"/>
              </a:rPr>
              <a:t>Celery + Redis async queue</a:t>
            </a:r>
            <a:endParaRPr lang="en-US" sz="850" dirty="0"/>
          </a:p>
        </p:txBody>
      </p:sp>
      <p:sp>
        <p:nvSpPr>
          <p:cNvPr id="34" name="Shape 26"/>
          <p:cNvSpPr/>
          <p:nvPr/>
        </p:nvSpPr>
        <p:spPr>
          <a:xfrm>
            <a:off x="457200" y="3977640"/>
            <a:ext cx="8229600" cy="411480"/>
          </a:xfrm>
          <a:prstGeom prst="rect">
            <a:avLst/>
          </a:prstGeom>
          <a:solidFill>
            <a:srgbClr val="2B2D42"/>
          </a:solidFill>
          <a:ln/>
        </p:spPr>
      </p:sp>
      <p:sp>
        <p:nvSpPr>
          <p:cNvPr id="35" name="Text 27"/>
          <p:cNvSpPr/>
          <p:nvPr/>
        </p:nvSpPr>
        <p:spPr>
          <a:xfrm>
            <a:off x="457200" y="3977640"/>
            <a:ext cx="8229600" cy="411480"/>
          </a:xfrm>
          <a:prstGeom prst="rect">
            <a:avLst/>
          </a:prstGeom>
          <a:noFill/>
          <a:ln/>
        </p:spPr>
        <p:txBody>
          <a:bodyPr wrap="square" lIns="0" tIns="0" rIns="0" bIns="0" rtlCol="0" anchor="ctr"/>
          <a:lstStyle/>
          <a:p>
            <a:pPr algn="ctr" indent="0" marL="0">
              <a:buNone/>
            </a:pPr>
            <a:r>
              <a:rPr lang="en-US" sz="850" dirty="0">
                <a:solidFill>
                  <a:srgbClr val="F7C948"/>
                </a:solidFill>
                <a:latin typeface="Calibri" pitchFamily="34" charset="0"/>
                <a:ea typeface="Calibri" pitchFamily="34" charset="-122"/>
                <a:cs typeface="Calibri" pitchFamily="34" charset="-120"/>
              </a:rPr>
              <a:t>Python  ·  FastAPI  ·  Transformer Intent Detection  ·  Generative Response Layer  ·  Shopify API  ·  WooCommerce API  ·  Magento API  ·  PostgreSQL  ·  Redis  ·  Celery</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8F0"/>
        </a:solidFill>
      </p:bgPr>
    </p:bg>
    <p:spTree>
      <p:nvGrpSpPr>
        <p:cNvPr id="1" name=""/>
        <p:cNvGrpSpPr/>
        <p:nvPr/>
      </p:nvGrpSpPr>
      <p:grpSpPr>
        <a:xfrm>
          <a:off x="0" y="0"/>
          <a:ext cx="0" cy="0"/>
          <a:chOff x="0" y="0"/>
          <a:chExt cx="0" cy="0"/>
        </a:xfrm>
      </p:grpSpPr>
      <p:sp>
        <p:nvSpPr>
          <p:cNvPr id="2" name="Text 0"/>
          <p:cNvSpPr/>
          <p:nvPr/>
        </p:nvSpPr>
        <p:spPr>
          <a:xfrm>
            <a:off x="731520" y="457200"/>
            <a:ext cx="4572000" cy="320040"/>
          </a:xfrm>
          <a:prstGeom prst="rect">
            <a:avLst/>
          </a:prstGeom>
          <a:noFill/>
          <a:ln/>
        </p:spPr>
        <p:txBody>
          <a:bodyPr wrap="square" lIns="0" tIns="0" rIns="0" bIns="0" rtlCol="0" anchor="ctr"/>
          <a:lstStyle/>
          <a:p>
            <a:pPr indent="0" marL="0">
              <a:buNone/>
            </a:pPr>
            <a:r>
              <a:rPr lang="en-US" sz="1100" b="1" spc="300" kern="0" dirty="0">
                <a:solidFill>
                  <a:srgbClr val="E8564A"/>
                </a:solidFill>
                <a:latin typeface="Trebuchet MS" pitchFamily="34" charset="0"/>
                <a:ea typeface="Trebuchet MS" pitchFamily="34" charset="-122"/>
                <a:cs typeface="Trebuchet MS" pitchFamily="34" charset="-120"/>
              </a:rPr>
              <a:t>OUTCOMES</a:t>
            </a:r>
            <a:endParaRPr lang="en-US" sz="1100" dirty="0"/>
          </a:p>
        </p:txBody>
      </p:sp>
      <p:sp>
        <p:nvSpPr>
          <p:cNvPr id="3" name="Text 1"/>
          <p:cNvSpPr/>
          <p:nvPr/>
        </p:nvSpPr>
        <p:spPr>
          <a:xfrm>
            <a:off x="731520" y="822960"/>
            <a:ext cx="7315200" cy="502920"/>
          </a:xfrm>
          <a:prstGeom prst="rect">
            <a:avLst/>
          </a:prstGeom>
          <a:noFill/>
          <a:ln/>
        </p:spPr>
        <p:txBody>
          <a:bodyPr wrap="square" lIns="0" tIns="0" rIns="0" bIns="0" rtlCol="0" anchor="ctr"/>
          <a:lstStyle/>
          <a:p>
            <a:pPr indent="0" marL="0">
              <a:buNone/>
            </a:pPr>
            <a:r>
              <a:rPr lang="en-US" sz="2600" b="1" dirty="0">
                <a:solidFill>
                  <a:srgbClr val="1C1C2E"/>
                </a:solidFill>
                <a:latin typeface="Georgia" pitchFamily="34" charset="0"/>
                <a:ea typeface="Georgia" pitchFamily="34" charset="-122"/>
                <a:cs typeface="Georgia" pitchFamily="34" charset="-120"/>
              </a:rPr>
              <a:t>Measurable impact</a:t>
            </a:r>
            <a:endParaRPr lang="en-US" sz="2600" dirty="0"/>
          </a:p>
        </p:txBody>
      </p:sp>
      <p:sp>
        <p:nvSpPr>
          <p:cNvPr id="4" name="Shape 2"/>
          <p:cNvSpPr/>
          <p:nvPr/>
        </p:nvSpPr>
        <p:spPr>
          <a:xfrm>
            <a:off x="457200" y="1463040"/>
            <a:ext cx="1920240" cy="1463040"/>
          </a:xfrm>
          <a:prstGeom prst="rect">
            <a:avLst/>
          </a:prstGeom>
          <a:solidFill>
            <a:srgbClr val="2B2D42"/>
          </a:solidFill>
          <a:ln/>
          <a:effectLst>
            <a:outerShdw sx="100000" sy="100000" kx="0" ky="0" algn="bl" rotWithShape="0" blurRad="101600" dist="38100" dir="8100000">
              <a:srgbClr val="000000">
                <a:alpha val="10000"/>
              </a:srgbClr>
            </a:outerShdw>
          </a:effectLst>
        </p:spPr>
      </p:sp>
      <p:sp>
        <p:nvSpPr>
          <p:cNvPr id="5" name="Text 3"/>
          <p:cNvSpPr/>
          <p:nvPr/>
        </p:nvSpPr>
        <p:spPr>
          <a:xfrm>
            <a:off x="457200" y="1554480"/>
            <a:ext cx="1920240" cy="640080"/>
          </a:xfrm>
          <a:prstGeom prst="rect">
            <a:avLst/>
          </a:prstGeom>
          <a:noFill/>
          <a:ln/>
        </p:spPr>
        <p:txBody>
          <a:bodyPr wrap="square" lIns="0" tIns="0" rIns="0" bIns="0" rtlCol="0" anchor="ctr"/>
          <a:lstStyle/>
          <a:p>
            <a:pPr algn="ctr" indent="0" marL="0">
              <a:buNone/>
            </a:pPr>
            <a:r>
              <a:rPr lang="en-US" sz="3200" b="1" dirty="0">
                <a:solidFill>
                  <a:srgbClr val="F7C948"/>
                </a:solidFill>
                <a:latin typeface="Georgia" pitchFamily="34" charset="0"/>
                <a:ea typeface="Georgia" pitchFamily="34" charset="-122"/>
                <a:cs typeface="Georgia" pitchFamily="34" charset="-120"/>
              </a:rPr>
              <a:t>~80%</a:t>
            </a:r>
            <a:endParaRPr lang="en-US" sz="3200" dirty="0"/>
          </a:p>
        </p:txBody>
      </p:sp>
      <p:sp>
        <p:nvSpPr>
          <p:cNvPr id="6" name="Text 4"/>
          <p:cNvSpPr/>
          <p:nvPr/>
        </p:nvSpPr>
        <p:spPr>
          <a:xfrm>
            <a:off x="457200" y="2194560"/>
            <a:ext cx="1920240" cy="50292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queries automated</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end-to-end</a:t>
            </a:r>
            <a:endParaRPr lang="en-US" sz="1100" dirty="0"/>
          </a:p>
        </p:txBody>
      </p:sp>
      <p:sp>
        <p:nvSpPr>
          <p:cNvPr id="7" name="Shape 5"/>
          <p:cNvSpPr/>
          <p:nvPr/>
        </p:nvSpPr>
        <p:spPr>
          <a:xfrm>
            <a:off x="2560320" y="1463040"/>
            <a:ext cx="1920240" cy="1463040"/>
          </a:xfrm>
          <a:prstGeom prst="rect">
            <a:avLst/>
          </a:prstGeom>
          <a:solidFill>
            <a:srgbClr val="E8564A"/>
          </a:solidFill>
          <a:ln/>
          <a:effectLst>
            <a:outerShdw sx="100000" sy="100000" kx="0" ky="0" algn="bl" rotWithShape="0" blurRad="101600" dist="38100" dir="8100000">
              <a:srgbClr val="000000">
                <a:alpha val="10000"/>
              </a:srgbClr>
            </a:outerShdw>
          </a:effectLst>
        </p:spPr>
      </p:sp>
      <p:sp>
        <p:nvSpPr>
          <p:cNvPr id="8" name="Text 6"/>
          <p:cNvSpPr/>
          <p:nvPr/>
        </p:nvSpPr>
        <p:spPr>
          <a:xfrm>
            <a:off x="2560320" y="1554480"/>
            <a:ext cx="1920240" cy="640080"/>
          </a:xfrm>
          <a:prstGeom prst="rect">
            <a:avLst/>
          </a:prstGeom>
          <a:noFill/>
          <a:ln/>
        </p:spPr>
        <p:txBody>
          <a:bodyPr wrap="square" lIns="0" tIns="0" rIns="0" bIns="0" rtlCol="0" anchor="ctr"/>
          <a:lstStyle/>
          <a:p>
            <a:pPr algn="ctr" indent="0" marL="0">
              <a:buNone/>
            </a:pPr>
            <a:r>
              <a:rPr lang="en-US" sz="3200" b="1" dirty="0">
                <a:solidFill>
                  <a:srgbClr val="FFFFFF"/>
                </a:solidFill>
                <a:latin typeface="Georgia" pitchFamily="34" charset="0"/>
                <a:ea typeface="Georgia" pitchFamily="34" charset="-122"/>
                <a:cs typeface="Georgia" pitchFamily="34" charset="-120"/>
              </a:rPr>
              <a:t>Faster</a:t>
            </a:r>
            <a:endParaRPr lang="en-US" sz="3200" dirty="0"/>
          </a:p>
        </p:txBody>
      </p:sp>
      <p:sp>
        <p:nvSpPr>
          <p:cNvPr id="9" name="Text 7"/>
          <p:cNvSpPr/>
          <p:nvPr/>
        </p:nvSpPr>
        <p:spPr>
          <a:xfrm>
            <a:off x="2560320" y="2194560"/>
            <a:ext cx="1920240" cy="50292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response times</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across the board</a:t>
            </a:r>
            <a:endParaRPr lang="en-US" sz="1100" dirty="0"/>
          </a:p>
        </p:txBody>
      </p:sp>
      <p:sp>
        <p:nvSpPr>
          <p:cNvPr id="10" name="Shape 8"/>
          <p:cNvSpPr/>
          <p:nvPr/>
        </p:nvSpPr>
        <p:spPr>
          <a:xfrm>
            <a:off x="4663440" y="1463040"/>
            <a:ext cx="1920240" cy="1463040"/>
          </a:xfrm>
          <a:prstGeom prst="rect">
            <a:avLst/>
          </a:prstGeom>
          <a:solidFill>
            <a:srgbClr val="2B2D42"/>
          </a:solidFill>
          <a:ln/>
          <a:effectLst>
            <a:outerShdw sx="100000" sy="100000" kx="0" ky="0" algn="bl" rotWithShape="0" blurRad="101600" dist="38100" dir="8100000">
              <a:srgbClr val="000000">
                <a:alpha val="10000"/>
              </a:srgbClr>
            </a:outerShdw>
          </a:effectLst>
        </p:spPr>
      </p:sp>
      <p:sp>
        <p:nvSpPr>
          <p:cNvPr id="11" name="Text 9"/>
          <p:cNvSpPr/>
          <p:nvPr/>
        </p:nvSpPr>
        <p:spPr>
          <a:xfrm>
            <a:off x="4663440" y="1554480"/>
            <a:ext cx="1920240" cy="640080"/>
          </a:xfrm>
          <a:prstGeom prst="rect">
            <a:avLst/>
          </a:prstGeom>
          <a:noFill/>
          <a:ln/>
        </p:spPr>
        <p:txBody>
          <a:bodyPr wrap="square" lIns="0" tIns="0" rIns="0" bIns="0" rtlCol="0" anchor="ctr"/>
          <a:lstStyle/>
          <a:p>
            <a:pPr algn="ctr" indent="0" marL="0">
              <a:buNone/>
            </a:pPr>
            <a:r>
              <a:rPr lang="en-US" sz="3200" b="1" dirty="0">
                <a:solidFill>
                  <a:srgbClr val="F7C948"/>
                </a:solidFill>
                <a:latin typeface="Georgia" pitchFamily="34" charset="0"/>
                <a:ea typeface="Georgia" pitchFamily="34" charset="-122"/>
                <a:cs typeface="Georgia" pitchFamily="34" charset="-120"/>
              </a:rPr>
              <a:t>Multi</a:t>
            </a:r>
            <a:endParaRPr lang="en-US" sz="3200" dirty="0"/>
          </a:p>
        </p:txBody>
      </p:sp>
      <p:sp>
        <p:nvSpPr>
          <p:cNvPr id="12" name="Text 10"/>
          <p:cNvSpPr/>
          <p:nvPr/>
        </p:nvSpPr>
        <p:spPr>
          <a:xfrm>
            <a:off x="4663440" y="2194560"/>
            <a:ext cx="1920240" cy="50292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brands supported</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simultaneously</a:t>
            </a:r>
            <a:endParaRPr lang="en-US" sz="1100" dirty="0"/>
          </a:p>
        </p:txBody>
      </p:sp>
      <p:sp>
        <p:nvSpPr>
          <p:cNvPr id="13" name="Shape 11"/>
          <p:cNvSpPr/>
          <p:nvPr/>
        </p:nvSpPr>
        <p:spPr>
          <a:xfrm>
            <a:off x="6766560" y="1463040"/>
            <a:ext cx="1920240" cy="1463040"/>
          </a:xfrm>
          <a:prstGeom prst="rect">
            <a:avLst/>
          </a:prstGeom>
          <a:solidFill>
            <a:srgbClr val="E8564A"/>
          </a:solidFill>
          <a:ln/>
          <a:effectLst>
            <a:outerShdw sx="100000" sy="100000" kx="0" ky="0" algn="bl" rotWithShape="0" blurRad="101600" dist="38100" dir="8100000">
              <a:srgbClr val="000000">
                <a:alpha val="10000"/>
              </a:srgbClr>
            </a:outerShdw>
          </a:effectLst>
        </p:spPr>
      </p:sp>
      <p:sp>
        <p:nvSpPr>
          <p:cNvPr id="14" name="Text 12"/>
          <p:cNvSpPr/>
          <p:nvPr/>
        </p:nvSpPr>
        <p:spPr>
          <a:xfrm>
            <a:off x="6766560" y="1554480"/>
            <a:ext cx="1920240" cy="640080"/>
          </a:xfrm>
          <a:prstGeom prst="rect">
            <a:avLst/>
          </a:prstGeom>
          <a:noFill/>
          <a:ln/>
        </p:spPr>
        <p:txBody>
          <a:bodyPr wrap="square" lIns="0" tIns="0" rIns="0" bIns="0" rtlCol="0" anchor="ctr"/>
          <a:lstStyle/>
          <a:p>
            <a:pPr algn="ctr" indent="0" marL="0">
              <a:buNone/>
            </a:pPr>
            <a:r>
              <a:rPr lang="en-US" sz="3200" b="1" dirty="0">
                <a:solidFill>
                  <a:srgbClr val="FFFFFF"/>
                </a:solidFill>
                <a:latin typeface="Georgia" pitchFamily="34" charset="0"/>
                <a:ea typeface="Georgia" pitchFamily="34" charset="-122"/>
                <a:cs typeface="Georgia" pitchFamily="34" charset="-120"/>
              </a:rPr>
              <a:t>GDPR</a:t>
            </a:r>
            <a:endParaRPr lang="en-US" sz="3200" dirty="0"/>
          </a:p>
        </p:txBody>
      </p:sp>
      <p:sp>
        <p:nvSpPr>
          <p:cNvPr id="15" name="Text 13"/>
          <p:cNvSpPr/>
          <p:nvPr/>
        </p:nvSpPr>
        <p:spPr>
          <a:xfrm>
            <a:off x="6766560" y="2194560"/>
            <a:ext cx="1920240" cy="50292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compliant</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by design</a:t>
            </a:r>
            <a:endParaRPr lang="en-US" sz="1100" dirty="0"/>
          </a:p>
        </p:txBody>
      </p:sp>
      <p:sp>
        <p:nvSpPr>
          <p:cNvPr id="16" name="Shape 14"/>
          <p:cNvSpPr/>
          <p:nvPr/>
        </p:nvSpPr>
        <p:spPr>
          <a:xfrm>
            <a:off x="457200" y="3200400"/>
            <a:ext cx="8229600" cy="1463040"/>
          </a:xfrm>
          <a:prstGeom prst="rect">
            <a:avLst/>
          </a:prstGeom>
          <a:solidFill>
            <a:srgbClr val="FFFFFF"/>
          </a:solidFill>
          <a:ln/>
          <a:effectLst>
            <a:outerShdw sx="100000" sy="100000" kx="0" ky="0" algn="bl" rotWithShape="0" blurRad="101600" dist="38100" dir="8100000">
              <a:srgbClr val="000000">
                <a:alpha val="10000"/>
              </a:srgbClr>
            </a:outerShdw>
          </a:effectLst>
        </p:spPr>
      </p:sp>
      <p:sp>
        <p:nvSpPr>
          <p:cNvPr id="17" name="Text 15"/>
          <p:cNvSpPr/>
          <p:nvPr/>
        </p:nvSpPr>
        <p:spPr>
          <a:xfrm>
            <a:off x="822960" y="3291840"/>
            <a:ext cx="2743200" cy="228600"/>
          </a:xfrm>
          <a:prstGeom prst="rect">
            <a:avLst/>
          </a:prstGeom>
          <a:noFill/>
          <a:ln/>
        </p:spPr>
        <p:txBody>
          <a:bodyPr wrap="square" lIns="0" tIns="0" rIns="0" bIns="0" rtlCol="0" anchor="ctr"/>
          <a:lstStyle/>
          <a:p>
            <a:pPr indent="0" marL="0">
              <a:buNone/>
            </a:pPr>
            <a:r>
              <a:rPr lang="en-US" sz="900" b="1" spc="200" kern="0" dirty="0">
                <a:solidFill>
                  <a:srgbClr val="E8564A"/>
                </a:solidFill>
                <a:latin typeface="Trebuchet MS" pitchFamily="34" charset="0"/>
                <a:ea typeface="Trebuchet MS" pitchFamily="34" charset="-122"/>
                <a:cs typeface="Trebuchet MS" pitchFamily="34" charset="-120"/>
              </a:rPr>
              <a:t>WHAT CHANGED</a:t>
            </a:r>
            <a:endParaRPr lang="en-US" sz="900" dirty="0"/>
          </a:p>
        </p:txBody>
      </p:sp>
      <p:pic>
        <p:nvPicPr>
          <p:cNvPr id="18" name="Image 0" descr="preencoded.png">    </p:cNvPr>
          <p:cNvPicPr>
            <a:picLocks noChangeAspect="1"/>
          </p:cNvPicPr>
          <p:nvPr/>
        </p:nvPicPr>
        <p:blipFill>
          <a:blip r:embed="rId1"/>
          <a:stretch>
            <a:fillRect/>
          </a:stretch>
        </p:blipFill>
        <p:spPr>
          <a:xfrm>
            <a:off x="822960" y="3611880"/>
            <a:ext cx="182880" cy="182880"/>
          </a:xfrm>
          <a:prstGeom prst="rect">
            <a:avLst/>
          </a:prstGeom>
        </p:spPr>
      </p:pic>
      <p:sp>
        <p:nvSpPr>
          <p:cNvPr id="19" name="Text 16"/>
          <p:cNvSpPr/>
          <p:nvPr/>
        </p:nvSpPr>
        <p:spPr>
          <a:xfrm>
            <a:off x="1097280" y="3584448"/>
            <a:ext cx="7132320" cy="256032"/>
          </a:xfrm>
          <a:prstGeom prst="rect">
            <a:avLst/>
          </a:prstGeom>
          <a:noFill/>
          <a:ln/>
        </p:spPr>
        <p:txBody>
          <a:bodyPr wrap="square" lIns="0" tIns="0" rIns="0" bIns="0" rtlCol="0" anchor="ctr"/>
          <a:lstStyle/>
          <a:p>
            <a:pPr indent="0" marL="0">
              <a:buNone/>
            </a:pPr>
            <a:r>
              <a:rPr lang="en-US" sz="1050" dirty="0">
                <a:solidFill>
                  <a:srgbClr val="4A4A5A"/>
                </a:solidFill>
                <a:latin typeface="Calibri" pitchFamily="34" charset="0"/>
                <a:ea typeface="Calibri" pitchFamily="34" charset="-122"/>
                <a:cs typeface="Calibri" pitchFamily="34" charset="-120"/>
              </a:rPr>
              <a:t>Support teams freed from repetitive queries and redirected to complex, human-sensitive situations</a:t>
            </a:r>
            <a:endParaRPr lang="en-US" sz="1050" dirty="0"/>
          </a:p>
        </p:txBody>
      </p:sp>
      <p:pic>
        <p:nvPicPr>
          <p:cNvPr id="20" name="Image 1" descr="preencoded.png">    </p:cNvPr>
          <p:cNvPicPr>
            <a:picLocks noChangeAspect="1"/>
          </p:cNvPicPr>
          <p:nvPr/>
        </p:nvPicPr>
        <p:blipFill>
          <a:blip r:embed="rId2"/>
          <a:stretch>
            <a:fillRect/>
          </a:stretch>
        </p:blipFill>
        <p:spPr>
          <a:xfrm>
            <a:off x="822960" y="3867912"/>
            <a:ext cx="182880" cy="182880"/>
          </a:xfrm>
          <a:prstGeom prst="rect">
            <a:avLst/>
          </a:prstGeom>
        </p:spPr>
      </p:pic>
      <p:sp>
        <p:nvSpPr>
          <p:cNvPr id="21" name="Text 17"/>
          <p:cNvSpPr/>
          <p:nvPr/>
        </p:nvSpPr>
        <p:spPr>
          <a:xfrm>
            <a:off x="1097280" y="3840480"/>
            <a:ext cx="7132320" cy="256032"/>
          </a:xfrm>
          <a:prstGeom prst="rect">
            <a:avLst/>
          </a:prstGeom>
          <a:noFill/>
          <a:ln/>
        </p:spPr>
        <p:txBody>
          <a:bodyPr wrap="square" lIns="0" tIns="0" rIns="0" bIns="0" rtlCol="0" anchor="ctr"/>
          <a:lstStyle/>
          <a:p>
            <a:pPr indent="0" marL="0">
              <a:buNone/>
            </a:pPr>
            <a:r>
              <a:rPr lang="en-US" sz="1050" dirty="0">
                <a:solidFill>
                  <a:srgbClr val="4A4A5A"/>
                </a:solidFill>
                <a:latin typeface="Calibri" pitchFamily="34" charset="0"/>
                <a:ea typeface="Calibri" pitchFamily="34" charset="-122"/>
                <a:cs typeface="Calibri" pitchFamily="34" charset="-120"/>
              </a:rPr>
              <a:t>Brands saw meaningful improvements in response time and consistency</a:t>
            </a:r>
            <a:endParaRPr lang="en-US" sz="1050" dirty="0"/>
          </a:p>
        </p:txBody>
      </p:sp>
      <p:pic>
        <p:nvPicPr>
          <p:cNvPr id="22" name="Image 2" descr="preencoded.png">    </p:cNvPr>
          <p:cNvPicPr>
            <a:picLocks noChangeAspect="1"/>
          </p:cNvPicPr>
          <p:nvPr/>
        </p:nvPicPr>
        <p:blipFill>
          <a:blip r:embed="rId3"/>
          <a:stretch>
            <a:fillRect/>
          </a:stretch>
        </p:blipFill>
        <p:spPr>
          <a:xfrm>
            <a:off x="822960" y="4123944"/>
            <a:ext cx="182880" cy="182880"/>
          </a:xfrm>
          <a:prstGeom prst="rect">
            <a:avLst/>
          </a:prstGeom>
        </p:spPr>
      </p:pic>
      <p:sp>
        <p:nvSpPr>
          <p:cNvPr id="23" name="Text 18"/>
          <p:cNvSpPr/>
          <p:nvPr/>
        </p:nvSpPr>
        <p:spPr>
          <a:xfrm>
            <a:off x="1097280" y="4096512"/>
            <a:ext cx="7132320" cy="256032"/>
          </a:xfrm>
          <a:prstGeom prst="rect">
            <a:avLst/>
          </a:prstGeom>
          <a:noFill/>
          <a:ln/>
        </p:spPr>
        <p:txBody>
          <a:bodyPr wrap="square" lIns="0" tIns="0" rIns="0" bIns="0" rtlCol="0" anchor="ctr"/>
          <a:lstStyle/>
          <a:p>
            <a:pPr indent="0" marL="0">
              <a:buNone/>
            </a:pPr>
            <a:r>
              <a:rPr lang="en-US" sz="1050" dirty="0">
                <a:solidFill>
                  <a:srgbClr val="4A4A5A"/>
                </a:solidFill>
                <a:latin typeface="Calibri" pitchFamily="34" charset="0"/>
                <a:ea typeface="Calibri" pitchFamily="34" charset="-122"/>
                <a:cs typeface="Calibri" pitchFamily="34" charset="-120"/>
              </a:rPr>
              <a:t>Handled more volume with the same headcount while protecting brand voice</a:t>
            </a:r>
            <a:endParaRPr lang="en-US" sz="1050" dirty="0"/>
          </a:p>
        </p:txBody>
      </p:sp>
      <p:pic>
        <p:nvPicPr>
          <p:cNvPr id="24" name="Image 3" descr="preencoded.png">    </p:cNvPr>
          <p:cNvPicPr>
            <a:picLocks noChangeAspect="1"/>
          </p:cNvPicPr>
          <p:nvPr/>
        </p:nvPicPr>
        <p:blipFill>
          <a:blip r:embed="rId4"/>
          <a:stretch>
            <a:fillRect/>
          </a:stretch>
        </p:blipFill>
        <p:spPr>
          <a:xfrm>
            <a:off x="822960" y="4379976"/>
            <a:ext cx="182880" cy="182880"/>
          </a:xfrm>
          <a:prstGeom prst="rect">
            <a:avLst/>
          </a:prstGeom>
        </p:spPr>
      </p:pic>
      <p:sp>
        <p:nvSpPr>
          <p:cNvPr id="25" name="Text 19"/>
          <p:cNvSpPr/>
          <p:nvPr/>
        </p:nvSpPr>
        <p:spPr>
          <a:xfrm>
            <a:off x="1097280" y="4352544"/>
            <a:ext cx="7132320" cy="256032"/>
          </a:xfrm>
          <a:prstGeom prst="rect">
            <a:avLst/>
          </a:prstGeom>
          <a:noFill/>
          <a:ln/>
        </p:spPr>
        <p:txBody>
          <a:bodyPr wrap="square" lIns="0" tIns="0" rIns="0" bIns="0" rtlCol="0" anchor="ctr"/>
          <a:lstStyle/>
          <a:p>
            <a:pPr indent="0" marL="0">
              <a:buNone/>
            </a:pPr>
            <a:r>
              <a:rPr lang="en-US" sz="1050" dirty="0">
                <a:solidFill>
                  <a:srgbClr val="4A4A5A"/>
                </a:solidFill>
                <a:latin typeface="Calibri" pitchFamily="34" charset="0"/>
                <a:ea typeface="Calibri" pitchFamily="34" charset="-122"/>
                <a:cs typeface="Calibri" pitchFamily="34" charset="-120"/>
              </a:rPr>
              <a:t>Policy-grounded replies enforced across all supported platforms</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C1C2E"/>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2B2D42">
              <a:alpha val="50000"/>
            </a:srgbClr>
          </a:solidFill>
          <a:ln/>
        </p:spPr>
      </p:sp>
      <p:sp>
        <p:nvSpPr>
          <p:cNvPr id="3" name="Shape 1"/>
          <p:cNvSpPr/>
          <p:nvPr/>
        </p:nvSpPr>
        <p:spPr>
          <a:xfrm>
            <a:off x="0" y="0"/>
            <a:ext cx="54864" cy="5143500"/>
          </a:xfrm>
          <a:prstGeom prst="rect">
            <a:avLst/>
          </a:prstGeom>
          <a:solidFill>
            <a:srgbClr val="E8564A"/>
          </a:solidFill>
          <a:ln/>
        </p:spPr>
      </p:sp>
      <p:sp>
        <p:nvSpPr>
          <p:cNvPr id="4" name="Text 2"/>
          <p:cNvSpPr/>
          <p:nvPr/>
        </p:nvSpPr>
        <p:spPr>
          <a:xfrm>
            <a:off x="731520" y="457200"/>
            <a:ext cx="2743200" cy="320040"/>
          </a:xfrm>
          <a:prstGeom prst="rect">
            <a:avLst/>
          </a:prstGeom>
          <a:noFill/>
          <a:ln/>
        </p:spPr>
        <p:txBody>
          <a:bodyPr wrap="square" lIns="0" tIns="0" rIns="0" bIns="0" rtlCol="0" anchor="ctr"/>
          <a:lstStyle/>
          <a:p>
            <a:pPr indent="0" marL="0">
              <a:buNone/>
            </a:pPr>
            <a:r>
              <a:rPr lang="en-US" sz="1100" b="1" spc="300" kern="0" dirty="0">
                <a:solidFill>
                  <a:srgbClr val="F7C948"/>
                </a:solidFill>
                <a:latin typeface="Trebuchet MS" pitchFamily="34" charset="0"/>
                <a:ea typeface="Trebuchet MS" pitchFamily="34" charset="-122"/>
                <a:cs typeface="Trebuchet MS" pitchFamily="34" charset="-120"/>
              </a:rPr>
              <a:t>THE APPROACH</a:t>
            </a:r>
            <a:endParaRPr lang="en-US" sz="1100" dirty="0"/>
          </a:p>
        </p:txBody>
      </p:sp>
      <p:sp>
        <p:nvSpPr>
          <p:cNvPr id="5" name="Text 3"/>
          <p:cNvSpPr/>
          <p:nvPr/>
        </p:nvSpPr>
        <p:spPr>
          <a:xfrm>
            <a:off x="731520" y="822960"/>
            <a:ext cx="5486400" cy="457200"/>
          </a:xfrm>
          <a:prstGeom prst="rect">
            <a:avLst/>
          </a:prstGeom>
          <a:noFill/>
          <a:ln/>
        </p:spPr>
        <p:txBody>
          <a:bodyPr wrap="square" lIns="0" tIns="0" rIns="0" bIns="0" rtlCol="0" anchor="ctr"/>
          <a:lstStyle/>
          <a:p>
            <a:pPr indent="0" marL="0">
              <a:buNone/>
            </a:pPr>
            <a:r>
              <a:rPr lang="en-US" sz="2600" b="1" dirty="0">
                <a:solidFill>
                  <a:srgbClr val="FFFFFF"/>
                </a:solidFill>
                <a:latin typeface="Georgia" pitchFamily="34" charset="0"/>
                <a:ea typeface="Georgia" pitchFamily="34" charset="-122"/>
                <a:cs typeface="Georgia" pitchFamily="34" charset="-120"/>
              </a:rPr>
              <a:t>How Krish Shah delivers</a:t>
            </a:r>
            <a:endParaRPr lang="en-US" sz="2600" dirty="0"/>
          </a:p>
        </p:txBody>
      </p:sp>
      <p:sp>
        <p:nvSpPr>
          <p:cNvPr id="6" name="Shape 4"/>
          <p:cNvSpPr/>
          <p:nvPr/>
        </p:nvSpPr>
        <p:spPr>
          <a:xfrm>
            <a:off x="731520" y="1508760"/>
            <a:ext cx="3657600" cy="1188720"/>
          </a:xfrm>
          <a:prstGeom prst="rect">
            <a:avLst/>
          </a:prstGeom>
          <a:solidFill>
            <a:srgbClr val="3D3D52"/>
          </a:solidFill>
          <a:ln/>
        </p:spPr>
      </p:sp>
      <p:sp>
        <p:nvSpPr>
          <p:cNvPr id="7" name="Text 5"/>
          <p:cNvSpPr/>
          <p:nvPr/>
        </p:nvSpPr>
        <p:spPr>
          <a:xfrm>
            <a:off x="914400" y="1645920"/>
            <a:ext cx="548640" cy="457200"/>
          </a:xfrm>
          <a:prstGeom prst="rect">
            <a:avLst/>
          </a:prstGeom>
          <a:noFill/>
          <a:ln/>
        </p:spPr>
        <p:txBody>
          <a:bodyPr wrap="square" lIns="0" tIns="0" rIns="0" bIns="0" rtlCol="0" anchor="ctr"/>
          <a:lstStyle/>
          <a:p>
            <a:pPr indent="0" marL="0">
              <a:buNone/>
            </a:pPr>
            <a:r>
              <a:rPr lang="en-US" sz="2800" b="1" dirty="0">
                <a:solidFill>
                  <a:srgbClr val="E8564A"/>
                </a:solidFill>
                <a:latin typeface="Georgia" pitchFamily="34" charset="0"/>
                <a:ea typeface="Georgia" pitchFamily="34" charset="-122"/>
                <a:cs typeface="Georgia" pitchFamily="34" charset="-120"/>
              </a:rPr>
              <a:t>01</a:t>
            </a:r>
            <a:endParaRPr lang="en-US" sz="2800" dirty="0"/>
          </a:p>
        </p:txBody>
      </p:sp>
      <p:pic>
        <p:nvPicPr>
          <p:cNvPr id="8" name="Image 0" descr="preencoded.png">    </p:cNvPr>
          <p:cNvPicPr>
            <a:picLocks noChangeAspect="1"/>
          </p:cNvPicPr>
          <p:nvPr/>
        </p:nvPicPr>
        <p:blipFill>
          <a:blip r:embed="rId1"/>
          <a:stretch>
            <a:fillRect/>
          </a:stretch>
        </p:blipFill>
        <p:spPr>
          <a:xfrm>
            <a:off x="3749040" y="1645920"/>
            <a:ext cx="365760" cy="365760"/>
          </a:xfrm>
          <a:prstGeom prst="rect">
            <a:avLst/>
          </a:prstGeom>
        </p:spPr>
      </p:pic>
      <p:sp>
        <p:nvSpPr>
          <p:cNvPr id="9" name="Text 6"/>
          <p:cNvSpPr/>
          <p:nvPr/>
        </p:nvSpPr>
        <p:spPr>
          <a:xfrm>
            <a:off x="1554480" y="1645920"/>
            <a:ext cx="210312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Clarify the real problem</a:t>
            </a:r>
            <a:endParaRPr lang="en-US" sz="1400" dirty="0"/>
          </a:p>
        </p:txBody>
      </p:sp>
      <p:sp>
        <p:nvSpPr>
          <p:cNvPr id="10" name="Text 7"/>
          <p:cNvSpPr/>
          <p:nvPr/>
        </p:nvSpPr>
        <p:spPr>
          <a:xfrm>
            <a:off x="1554480" y="2011680"/>
            <a:ext cx="2560320" cy="502920"/>
          </a:xfrm>
          <a:prstGeom prst="rect">
            <a:avLst/>
          </a:prstGeom>
          <a:noFill/>
          <a:ln/>
        </p:spPr>
        <p:txBody>
          <a:bodyPr wrap="square" lIns="0" tIns="0" rIns="0" bIns="0" rtlCol="0" anchor="ctr"/>
          <a:lstStyle/>
          <a:p>
            <a:pPr indent="0" marL="0">
              <a:buNone/>
            </a:pPr>
            <a:r>
              <a:rPr lang="en-US" sz="1050" dirty="0">
                <a:solidFill>
                  <a:srgbClr val="8D8D9B"/>
                </a:solidFill>
                <a:latin typeface="Calibri" pitchFamily="34" charset="0"/>
                <a:ea typeface="Calibri" pitchFamily="34" charset="-122"/>
                <a:cs typeface="Calibri" pitchFamily="34" charset="-120"/>
              </a:rPr>
              <a:t>Identify constraints, risks, stakeholders, and hidden assumptions.</a:t>
            </a:r>
            <a:endParaRPr lang="en-US" sz="1050" dirty="0"/>
          </a:p>
        </p:txBody>
      </p:sp>
      <p:sp>
        <p:nvSpPr>
          <p:cNvPr id="11" name="Shape 8"/>
          <p:cNvSpPr/>
          <p:nvPr/>
        </p:nvSpPr>
        <p:spPr>
          <a:xfrm>
            <a:off x="4846320" y="1508760"/>
            <a:ext cx="3657600" cy="1188720"/>
          </a:xfrm>
          <a:prstGeom prst="rect">
            <a:avLst/>
          </a:prstGeom>
          <a:solidFill>
            <a:srgbClr val="3D3D52"/>
          </a:solidFill>
          <a:ln/>
        </p:spPr>
      </p:sp>
      <p:sp>
        <p:nvSpPr>
          <p:cNvPr id="12" name="Text 9"/>
          <p:cNvSpPr/>
          <p:nvPr/>
        </p:nvSpPr>
        <p:spPr>
          <a:xfrm>
            <a:off x="5029200" y="1645920"/>
            <a:ext cx="548640" cy="457200"/>
          </a:xfrm>
          <a:prstGeom prst="rect">
            <a:avLst/>
          </a:prstGeom>
          <a:noFill/>
          <a:ln/>
        </p:spPr>
        <p:txBody>
          <a:bodyPr wrap="square" lIns="0" tIns="0" rIns="0" bIns="0" rtlCol="0" anchor="ctr"/>
          <a:lstStyle/>
          <a:p>
            <a:pPr indent="0" marL="0">
              <a:buNone/>
            </a:pPr>
            <a:r>
              <a:rPr lang="en-US" sz="2800" b="1" dirty="0">
                <a:solidFill>
                  <a:srgbClr val="E8564A"/>
                </a:solidFill>
                <a:latin typeface="Georgia" pitchFamily="34" charset="0"/>
                <a:ea typeface="Georgia" pitchFamily="34" charset="-122"/>
                <a:cs typeface="Georgia" pitchFamily="34" charset="-120"/>
              </a:rPr>
              <a:t>02</a:t>
            </a:r>
            <a:endParaRPr lang="en-US" sz="2800" dirty="0"/>
          </a:p>
        </p:txBody>
      </p:sp>
      <p:pic>
        <p:nvPicPr>
          <p:cNvPr id="13" name="Image 1" descr="preencoded.png">    </p:cNvPr>
          <p:cNvPicPr>
            <a:picLocks noChangeAspect="1"/>
          </p:cNvPicPr>
          <p:nvPr/>
        </p:nvPicPr>
        <p:blipFill>
          <a:blip r:embed="rId2"/>
          <a:stretch>
            <a:fillRect/>
          </a:stretch>
        </p:blipFill>
        <p:spPr>
          <a:xfrm>
            <a:off x="7863840" y="1645920"/>
            <a:ext cx="365760" cy="365760"/>
          </a:xfrm>
          <a:prstGeom prst="rect">
            <a:avLst/>
          </a:prstGeom>
        </p:spPr>
      </p:pic>
      <p:sp>
        <p:nvSpPr>
          <p:cNvPr id="14" name="Text 10"/>
          <p:cNvSpPr/>
          <p:nvPr/>
        </p:nvSpPr>
        <p:spPr>
          <a:xfrm>
            <a:off x="5669280" y="1645920"/>
            <a:ext cx="210312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Design lean MVP architecture</a:t>
            </a:r>
            <a:endParaRPr lang="en-US" sz="1400" dirty="0"/>
          </a:p>
        </p:txBody>
      </p:sp>
      <p:sp>
        <p:nvSpPr>
          <p:cNvPr id="15" name="Text 11"/>
          <p:cNvSpPr/>
          <p:nvPr/>
        </p:nvSpPr>
        <p:spPr>
          <a:xfrm>
            <a:off x="5669280" y="2011680"/>
            <a:ext cx="2560320" cy="502920"/>
          </a:xfrm>
          <a:prstGeom prst="rect">
            <a:avLst/>
          </a:prstGeom>
          <a:noFill/>
          <a:ln/>
        </p:spPr>
        <p:txBody>
          <a:bodyPr wrap="square" lIns="0" tIns="0" rIns="0" bIns="0" rtlCol="0" anchor="ctr"/>
          <a:lstStyle/>
          <a:p>
            <a:pPr indent="0" marL="0">
              <a:buNone/>
            </a:pPr>
            <a:r>
              <a:rPr lang="en-US" sz="1050" dirty="0">
                <a:solidFill>
                  <a:srgbClr val="8D8D9B"/>
                </a:solidFill>
                <a:latin typeface="Calibri" pitchFamily="34" charset="0"/>
                <a:ea typeface="Calibri" pitchFamily="34" charset="-122"/>
                <a:cs typeface="Calibri" pitchFamily="34" charset="-120"/>
              </a:rPr>
              <a:t>Define interfaces, data flows, and AI boundaries before coding.</a:t>
            </a:r>
            <a:endParaRPr lang="en-US" sz="1050" dirty="0"/>
          </a:p>
        </p:txBody>
      </p:sp>
      <p:sp>
        <p:nvSpPr>
          <p:cNvPr id="16" name="Shape 12"/>
          <p:cNvSpPr/>
          <p:nvPr/>
        </p:nvSpPr>
        <p:spPr>
          <a:xfrm>
            <a:off x="731520" y="2971800"/>
            <a:ext cx="3657600" cy="1188720"/>
          </a:xfrm>
          <a:prstGeom prst="rect">
            <a:avLst/>
          </a:prstGeom>
          <a:solidFill>
            <a:srgbClr val="3D3D52"/>
          </a:solidFill>
          <a:ln/>
        </p:spPr>
      </p:sp>
      <p:sp>
        <p:nvSpPr>
          <p:cNvPr id="17" name="Text 13"/>
          <p:cNvSpPr/>
          <p:nvPr/>
        </p:nvSpPr>
        <p:spPr>
          <a:xfrm>
            <a:off x="914400" y="3108960"/>
            <a:ext cx="548640" cy="457200"/>
          </a:xfrm>
          <a:prstGeom prst="rect">
            <a:avLst/>
          </a:prstGeom>
          <a:noFill/>
          <a:ln/>
        </p:spPr>
        <p:txBody>
          <a:bodyPr wrap="square" lIns="0" tIns="0" rIns="0" bIns="0" rtlCol="0" anchor="ctr"/>
          <a:lstStyle/>
          <a:p>
            <a:pPr indent="0" marL="0">
              <a:buNone/>
            </a:pPr>
            <a:r>
              <a:rPr lang="en-US" sz="2800" b="1" dirty="0">
                <a:solidFill>
                  <a:srgbClr val="E8564A"/>
                </a:solidFill>
                <a:latin typeface="Georgia" pitchFamily="34" charset="0"/>
                <a:ea typeface="Georgia" pitchFamily="34" charset="-122"/>
                <a:cs typeface="Georgia" pitchFamily="34" charset="-120"/>
              </a:rPr>
              <a:t>03</a:t>
            </a:r>
            <a:endParaRPr lang="en-US" sz="2800" dirty="0"/>
          </a:p>
        </p:txBody>
      </p:sp>
      <p:pic>
        <p:nvPicPr>
          <p:cNvPr id="18" name="Image 2" descr="preencoded.png">    </p:cNvPr>
          <p:cNvPicPr>
            <a:picLocks noChangeAspect="1"/>
          </p:cNvPicPr>
          <p:nvPr/>
        </p:nvPicPr>
        <p:blipFill>
          <a:blip r:embed="rId3"/>
          <a:stretch>
            <a:fillRect/>
          </a:stretch>
        </p:blipFill>
        <p:spPr>
          <a:xfrm>
            <a:off x="3749040" y="3108960"/>
            <a:ext cx="365760" cy="365760"/>
          </a:xfrm>
          <a:prstGeom prst="rect">
            <a:avLst/>
          </a:prstGeom>
        </p:spPr>
      </p:pic>
      <p:sp>
        <p:nvSpPr>
          <p:cNvPr id="19" name="Text 14"/>
          <p:cNvSpPr/>
          <p:nvPr/>
        </p:nvSpPr>
        <p:spPr>
          <a:xfrm>
            <a:off x="1554480" y="3108960"/>
            <a:ext cx="210312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Build for scalability</a:t>
            </a:r>
            <a:endParaRPr lang="en-US" sz="1400" dirty="0"/>
          </a:p>
        </p:txBody>
      </p:sp>
      <p:sp>
        <p:nvSpPr>
          <p:cNvPr id="20" name="Text 15"/>
          <p:cNvSpPr/>
          <p:nvPr/>
        </p:nvSpPr>
        <p:spPr>
          <a:xfrm>
            <a:off x="1554480" y="3474720"/>
            <a:ext cx="2560320" cy="502920"/>
          </a:xfrm>
          <a:prstGeom prst="rect">
            <a:avLst/>
          </a:prstGeom>
          <a:noFill/>
          <a:ln/>
        </p:spPr>
        <p:txBody>
          <a:bodyPr wrap="square" lIns="0" tIns="0" rIns="0" bIns="0" rtlCol="0" anchor="ctr"/>
          <a:lstStyle/>
          <a:p>
            <a:pPr indent="0" marL="0">
              <a:buNone/>
            </a:pPr>
            <a:r>
              <a:rPr lang="en-US" sz="1050" dirty="0">
                <a:solidFill>
                  <a:srgbClr val="8D8D9B"/>
                </a:solidFill>
                <a:latin typeface="Calibri" pitchFamily="34" charset="0"/>
                <a:ea typeface="Calibri" pitchFamily="34" charset="-122"/>
                <a:cs typeface="Calibri" pitchFamily="34" charset="-120"/>
              </a:rPr>
              <a:t>Structure systems for observability, modularity, and iteration.</a:t>
            </a:r>
            <a:endParaRPr lang="en-US" sz="1050" dirty="0"/>
          </a:p>
        </p:txBody>
      </p:sp>
      <p:sp>
        <p:nvSpPr>
          <p:cNvPr id="21" name="Shape 16"/>
          <p:cNvSpPr/>
          <p:nvPr/>
        </p:nvSpPr>
        <p:spPr>
          <a:xfrm>
            <a:off x="4846320" y="2971800"/>
            <a:ext cx="3657600" cy="1188720"/>
          </a:xfrm>
          <a:prstGeom prst="rect">
            <a:avLst/>
          </a:prstGeom>
          <a:solidFill>
            <a:srgbClr val="3D3D52"/>
          </a:solidFill>
          <a:ln/>
        </p:spPr>
      </p:sp>
      <p:sp>
        <p:nvSpPr>
          <p:cNvPr id="22" name="Text 17"/>
          <p:cNvSpPr/>
          <p:nvPr/>
        </p:nvSpPr>
        <p:spPr>
          <a:xfrm>
            <a:off x="5029200" y="3108960"/>
            <a:ext cx="548640" cy="457200"/>
          </a:xfrm>
          <a:prstGeom prst="rect">
            <a:avLst/>
          </a:prstGeom>
          <a:noFill/>
          <a:ln/>
        </p:spPr>
        <p:txBody>
          <a:bodyPr wrap="square" lIns="0" tIns="0" rIns="0" bIns="0" rtlCol="0" anchor="ctr"/>
          <a:lstStyle/>
          <a:p>
            <a:pPr indent="0" marL="0">
              <a:buNone/>
            </a:pPr>
            <a:r>
              <a:rPr lang="en-US" sz="2800" b="1" dirty="0">
                <a:solidFill>
                  <a:srgbClr val="E8564A"/>
                </a:solidFill>
                <a:latin typeface="Georgia" pitchFamily="34" charset="0"/>
                <a:ea typeface="Georgia" pitchFamily="34" charset="-122"/>
                <a:cs typeface="Georgia" pitchFamily="34" charset="-120"/>
              </a:rPr>
              <a:t>04</a:t>
            </a:r>
            <a:endParaRPr lang="en-US" sz="2800" dirty="0"/>
          </a:p>
        </p:txBody>
      </p:sp>
      <p:pic>
        <p:nvPicPr>
          <p:cNvPr id="23" name="Image 3" descr="preencoded.png">    </p:cNvPr>
          <p:cNvPicPr>
            <a:picLocks noChangeAspect="1"/>
          </p:cNvPicPr>
          <p:nvPr/>
        </p:nvPicPr>
        <p:blipFill>
          <a:blip r:embed="rId4"/>
          <a:stretch>
            <a:fillRect/>
          </a:stretch>
        </p:blipFill>
        <p:spPr>
          <a:xfrm>
            <a:off x="7863840" y="3108960"/>
            <a:ext cx="365760" cy="365760"/>
          </a:xfrm>
          <a:prstGeom prst="rect">
            <a:avLst/>
          </a:prstGeom>
        </p:spPr>
      </p:pic>
      <p:sp>
        <p:nvSpPr>
          <p:cNvPr id="24" name="Text 18"/>
          <p:cNvSpPr/>
          <p:nvPr/>
        </p:nvSpPr>
        <p:spPr>
          <a:xfrm>
            <a:off x="5669280" y="3108960"/>
            <a:ext cx="2103120" cy="320040"/>
          </a:xfrm>
          <a:prstGeom prst="rect">
            <a:avLst/>
          </a:prstGeom>
          <a:noFill/>
          <a:ln/>
        </p:spPr>
        <p:txBody>
          <a:bodyPr wrap="square" lIns="0" tIns="0" rIns="0" bIns="0" rtlCol="0" anchor="ctr"/>
          <a:lstStyle/>
          <a:p>
            <a:pPr indent="0" marL="0">
              <a:buNone/>
            </a:pPr>
            <a:r>
              <a:rPr lang="en-US" sz="1400" b="1" dirty="0">
                <a:solidFill>
                  <a:srgbClr val="FFFFFF"/>
                </a:solidFill>
                <a:latin typeface="Trebuchet MS" pitchFamily="34" charset="0"/>
                <a:ea typeface="Trebuchet MS" pitchFamily="34" charset="-122"/>
                <a:cs typeface="Trebuchet MS" pitchFamily="34" charset="-120"/>
              </a:rPr>
              <a:t>Deliver and refine</a:t>
            </a:r>
            <a:endParaRPr lang="en-US" sz="1400" dirty="0"/>
          </a:p>
        </p:txBody>
      </p:sp>
      <p:sp>
        <p:nvSpPr>
          <p:cNvPr id="25" name="Text 19"/>
          <p:cNvSpPr/>
          <p:nvPr/>
        </p:nvSpPr>
        <p:spPr>
          <a:xfrm>
            <a:off x="5669280" y="3474720"/>
            <a:ext cx="2560320" cy="502920"/>
          </a:xfrm>
          <a:prstGeom prst="rect">
            <a:avLst/>
          </a:prstGeom>
          <a:noFill/>
          <a:ln/>
        </p:spPr>
        <p:txBody>
          <a:bodyPr wrap="square" lIns="0" tIns="0" rIns="0" bIns="0" rtlCol="0" anchor="ctr"/>
          <a:lstStyle/>
          <a:p>
            <a:pPr indent="0" marL="0">
              <a:buNone/>
            </a:pPr>
            <a:r>
              <a:rPr lang="en-US" sz="1050" dirty="0">
                <a:solidFill>
                  <a:srgbClr val="8D8D9B"/>
                </a:solidFill>
                <a:latin typeface="Calibri" pitchFamily="34" charset="0"/>
                <a:ea typeface="Calibri" pitchFamily="34" charset="-122"/>
                <a:cs typeface="Calibri" pitchFamily="34" charset="-120"/>
              </a:rPr>
              <a:t>Validate continuously through agile execution and requirements engineering.</a:t>
            </a:r>
            <a:endParaRPr lang="en-US" sz="1050" dirty="0"/>
          </a:p>
        </p:txBody>
      </p:sp>
      <p:sp>
        <p:nvSpPr>
          <p:cNvPr id="26" name="Text 20"/>
          <p:cNvSpPr/>
          <p:nvPr/>
        </p:nvSpPr>
        <p:spPr>
          <a:xfrm>
            <a:off x="731520" y="4434840"/>
            <a:ext cx="7315200" cy="320040"/>
          </a:xfrm>
          <a:prstGeom prst="rect">
            <a:avLst/>
          </a:prstGeom>
          <a:noFill/>
          <a:ln/>
        </p:spPr>
        <p:txBody>
          <a:bodyPr wrap="square" lIns="0" tIns="0" rIns="0" bIns="0" rtlCol="0" anchor="ctr"/>
          <a:lstStyle/>
          <a:p>
            <a:pPr indent="0" marL="0">
              <a:buNone/>
            </a:pPr>
            <a:r>
              <a:rPr lang="en-US" sz="1100" dirty="0">
                <a:solidFill>
                  <a:srgbClr val="8D8D9B"/>
                </a:solidFill>
                <a:latin typeface="Calibri" pitchFamily="34" charset="0"/>
                <a:ea typeface="Calibri" pitchFamily="34" charset="-122"/>
                <a:cs typeface="Calibri" pitchFamily="34" charset="-120"/>
              </a:rPr>
              <a:t>Senior AI Engineer  ·  Applied AI, Systems Design, Requirements-Driven Delivery</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Avara Labs</dc:title>
  <dc:subject>PptxGenJS Presentation</dc:subject>
  <dc:creator>Krish Shah</dc:creator>
  <cp:lastModifiedBy>Krish Shah</cp:lastModifiedBy>
  <cp:revision>1</cp:revision>
  <dcterms:created xsi:type="dcterms:W3CDTF">2026-04-13T17:05:57Z</dcterms:created>
  <dcterms:modified xsi:type="dcterms:W3CDTF">2026-04-13T17:05:57Z</dcterms:modified>
</cp:coreProperties>
</file>