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Krish Shah website context used throughout: home page lines 8-16, 79-133 and About page lines 8-27, 31-51 on https://krish-shah.de and https://krish-shah.de/about (opened 2026-04-11). Project details were also grounded in the uploaded PDF brief: WEBSITE CONTENT + PROJECT PRESENTATION BRIEF.pdf, pages 1-4.
- krish-shah.de/project_phonx lines 16-35, 47-94
- krish-shah.de lines 85-94
- WEBSITE CONTENT + PROJECT PRESENTATION BRIEF.pdf pages 1-2
- Internal visual derived from prior in-conversation deck asset: phonx_slide1.png / phonx_slide3.png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Krish Shah website context used throughout: home page lines 8-16, 79-133 and About page lines 8-27, 31-51 on https://krish-shah.de and https://krish-shah.de/about (opened 2026-04-11). Project details were also grounded in the uploaded PDF brief: WEBSITE CONTENT + PROJECT PRESENTATION BRIEF.pdf, pages 1-4.
- krish-shah.de/project_phonx lines 16-35, 47-94
- krish-shah.de lines 85-94
- WEBSITE CONTENT + PROJECT PRESENTATION BRIEF.pdf pages 1-2
- Internal visual derived from prior in-conversation deck asset: phonx_slide1.png / phonx_slide3.png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Krish Shah website context used throughout: home page lines 8-16, 79-133 and About page lines 8-27, 31-51 on https://krish-shah.de and https://krish-shah.de/about (opened 2026-04-11). Project details were also grounded in the uploaded PDF brief: WEBSITE CONTENT + PROJECT PRESENTATION BRIEF.pdf, pages 1-4.
- krish-shah.de/project_phonx lines 16-35, 47-94
- krish-shah.de lines 85-94
- WEBSITE CONTENT + PROJECT PRESENTATION BRIEF.pdf pages 1-2
- Internal visual derived from prior in-conversation deck asset: phonx_slide1.png / phonx_slide3.png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Krish Shah website context used throughout: home page lines 8-16, 79-133 and About page lines 8-27, 31-51 on https://krish-shah.de and https://krish-shah.de/about (opened 2026-04-11). Project details were also grounded in the uploaded PDF brief: WEBSITE CONTENT + PROJECT PRESENTATION BRIEF.pdf, pages 1-4.
- krish-shah.de/project_phonx lines 16-35, 47-94
- krish-shah.de lines 85-94
- WEBSITE CONTENT + PROJECT PRESENTATION BRIEF.pdf pages 1-2
- Internal visual derived from prior in-conversation deck asset: phonx_slide1.png / phonx_slide3.png
- krish-shah.de/about lines 8-27, 31-51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3152"/>
            <a:ext cx="12191695" cy="0"/>
          </a:xfrm>
          <a:prstGeom prst="line">
            <a:avLst/>
          </a:prstGeom>
          <a:noFill/>
          <a:ln w="12700">
            <a:solidFill>
              <a:srgbClr val="38C7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365760"/>
            <a:ext cx="2468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8C7FF"/>
                </a:solidFill>
              </a:rPr>
              <a:t>CLIENT-FACING PRESENTATION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384048" y="713232"/>
            <a:ext cx="5303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F7FA"/>
                </a:solidFill>
              </a:rPr>
              <a:t>PHONX AI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84048" y="1225296"/>
            <a:ext cx="4754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A8B7C8"/>
                </a:solidFill>
              </a:rPr>
              <a:t>Real-time voice automation for insurance and other call-heavy operations</a:t>
            </a:r>
            <a:endParaRPr lang="en-US" sz="1650" dirty="0"/>
          </a:p>
        </p:txBody>
      </p:sp>
      <p:sp>
        <p:nvSpPr>
          <p:cNvPr id="6" name="Text 4"/>
          <p:cNvSpPr/>
          <p:nvPr/>
        </p:nvSpPr>
        <p:spPr>
          <a:xfrm>
            <a:off x="384048" y="1874520"/>
            <a:ext cx="2560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8C7FF"/>
                </a:solidFill>
              </a:rPr>
              <a:t>Krish Shah role: AI Product Engineer &amp; Head of Dev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84048" y="2267712"/>
            <a:ext cx="4663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80" dirty="0">
                <a:solidFill>
                  <a:srgbClr val="F5F7FA"/>
                </a:solidFill>
              </a:rPr>
              <a:t>Voice AI platform that answers, qualifies, schedules, and syncs directly into business workflows.</a:t>
            </a:r>
            <a:endParaRPr lang="en-US" sz="1580" dirty="0"/>
          </a:p>
        </p:txBody>
      </p:sp>
      <p:sp>
        <p:nvSpPr>
          <p:cNvPr id="8" name="Text 6"/>
          <p:cNvSpPr/>
          <p:nvPr/>
        </p:nvSpPr>
        <p:spPr>
          <a:xfrm>
            <a:off x="384048" y="370332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8C7FF"/>
                </a:solidFill>
              </a:rPr>
              <a:t>&lt;1s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384048" y="3959352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8B7C8"/>
                </a:solidFill>
              </a:rPr>
              <a:t>avg response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1801368" y="370332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8C7FF"/>
                </a:solidFill>
              </a:rPr>
              <a:t>90%+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801368" y="3959352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8B7C8"/>
                </a:solidFill>
              </a:rPr>
              <a:t>intent accuracy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3218688" y="370332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38C7FF"/>
                </a:solidFill>
              </a:rPr>
              <a:t>60%+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218688" y="3959352"/>
            <a:ext cx="1097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8B7C8"/>
                </a:solidFill>
              </a:rPr>
              <a:t>call reduction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84048" y="4572000"/>
            <a:ext cx="45720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60" dirty="0">
                <a:solidFill>
                  <a:srgbClr val="A8B7C8"/>
                </a:solidFill>
              </a:rPr>
              <a:t>Framed to help a client understand business value quickly and then go one layer deeper into fit, delivery, and implementation.</a:t>
            </a:r>
            <a:endParaRPr lang="en-US" sz="1260" dirty="0"/>
          </a:p>
        </p:txBody>
      </p:sp>
      <p:pic>
        <p:nvPicPr>
          <p:cNvPr id="15" name="Image 0" descr="/mnt/data/client_pitch_decks/assets/crops/phonx_slide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50992" y="1369745"/>
            <a:ext cx="5943600" cy="384419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384048" y="6437376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E92A8"/>
                </a:solidFill>
              </a:rPr>
              <a:t>PHONX AI • client pitch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11612880" y="6510528"/>
            <a:ext cx="182880" cy="0"/>
          </a:xfrm>
          <a:prstGeom prst="line">
            <a:avLst/>
          </a:prstGeom>
          <a:noFill/>
          <a:ln w="12700">
            <a:solidFill>
              <a:srgbClr val="38C7FF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6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3152"/>
            <a:ext cx="12191695" cy="0"/>
          </a:xfrm>
          <a:prstGeom prst="line">
            <a:avLst/>
          </a:prstGeom>
          <a:noFill/>
          <a:ln w="12700">
            <a:solidFill>
              <a:srgbClr val="38C7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365760"/>
            <a:ext cx="18288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8C7FF"/>
                </a:solidFill>
              </a:rPr>
              <a:t>THE CLIENT PROBLEM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384048" y="71323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5F7FA"/>
                </a:solidFill>
              </a:rPr>
              <a:t>Why this matters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84048" y="1325880"/>
            <a:ext cx="146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38C7FF"/>
                </a:solidFill>
              </a:rPr>
              <a:t>•</a:t>
            </a:r>
            <a:endParaRPr lang="en-US" sz="1750" dirty="0"/>
          </a:p>
        </p:txBody>
      </p:sp>
      <p:sp>
        <p:nvSpPr>
          <p:cNvPr id="6" name="Text 4"/>
          <p:cNvSpPr/>
          <p:nvPr/>
        </p:nvSpPr>
        <p:spPr>
          <a:xfrm>
            <a:off x="548640" y="1335024"/>
            <a:ext cx="51846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F5F7FA"/>
                </a:solidFill>
              </a:rPr>
              <a:t>High inbound call load creates staffing pressure and missed opportunities.</a:t>
            </a:r>
            <a:endParaRPr lang="en-US" sz="1550" dirty="0"/>
          </a:p>
        </p:txBody>
      </p:sp>
      <p:sp>
        <p:nvSpPr>
          <p:cNvPr id="7" name="Text 5"/>
          <p:cNvSpPr/>
          <p:nvPr/>
        </p:nvSpPr>
        <p:spPr>
          <a:xfrm>
            <a:off x="384048" y="2020824"/>
            <a:ext cx="146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38C7FF"/>
                </a:solidFill>
              </a:rPr>
              <a:t>•</a:t>
            </a:r>
            <a:endParaRPr lang="en-US" sz="1750" dirty="0"/>
          </a:p>
        </p:txBody>
      </p:sp>
      <p:sp>
        <p:nvSpPr>
          <p:cNvPr id="8" name="Text 6"/>
          <p:cNvSpPr/>
          <p:nvPr/>
        </p:nvSpPr>
        <p:spPr>
          <a:xfrm>
            <a:off x="548640" y="2029968"/>
            <a:ext cx="51846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F5F7FA"/>
                </a:solidFill>
              </a:rPr>
              <a:t>Legacy IVR handles routing, not real conversations or compliance-safe answers.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384048" y="2715768"/>
            <a:ext cx="146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38C7FF"/>
                </a:solidFill>
              </a:rPr>
              <a:t>•</a:t>
            </a:r>
            <a:endParaRPr lang="en-US" sz="1750" dirty="0"/>
          </a:p>
        </p:txBody>
      </p:sp>
      <p:sp>
        <p:nvSpPr>
          <p:cNvPr id="10" name="Text 8"/>
          <p:cNvSpPr/>
          <p:nvPr/>
        </p:nvSpPr>
        <p:spPr>
          <a:xfrm>
            <a:off x="548640" y="2724912"/>
            <a:ext cx="518464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dirty="0">
                <a:solidFill>
                  <a:srgbClr val="F5F7FA"/>
                </a:solidFill>
              </a:rPr>
              <a:t>As volume grows, quality drops unless headcount grows with it.</a:t>
            </a:r>
            <a:endParaRPr lang="en-US" sz="1550" dirty="0"/>
          </a:p>
        </p:txBody>
      </p:sp>
      <p:sp>
        <p:nvSpPr>
          <p:cNvPr id="11" name="Shape 9"/>
          <p:cNvSpPr/>
          <p:nvPr/>
        </p:nvSpPr>
        <p:spPr>
          <a:xfrm>
            <a:off x="384048" y="3840480"/>
            <a:ext cx="5120640" cy="0"/>
          </a:xfrm>
          <a:prstGeom prst="line">
            <a:avLst/>
          </a:prstGeom>
          <a:noFill/>
          <a:ln w="12700">
            <a:solidFill>
              <a:srgbClr val="1D395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4048" y="4096512"/>
            <a:ext cx="1005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8C7FF"/>
                </a:solidFill>
              </a:rPr>
              <a:t>Best fit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84048" y="4370832"/>
            <a:ext cx="524865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7FA"/>
                </a:solidFill>
              </a:rPr>
              <a:t>Best fit for insurance agencies, appointment-driven teams, support centers, and sales ops where phone responsiveness directly affects conversion or service quality.</a:t>
            </a:r>
            <a:endParaRPr lang="en-US" sz="1400" dirty="0"/>
          </a:p>
        </p:txBody>
      </p:sp>
      <p:pic>
        <p:nvPicPr>
          <p:cNvPr id="14" name="Image 0" descr="/mnt/data/client_pitch_decks/assets/crops/phonx_slide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7376" y="1662724"/>
            <a:ext cx="4754880" cy="3075352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384048" y="6437376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E92A8"/>
                </a:solidFill>
              </a:rPr>
              <a:t>PHONX AI • problem and fit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11612880" y="6510528"/>
            <a:ext cx="182880" cy="0"/>
          </a:xfrm>
          <a:prstGeom prst="line">
            <a:avLst/>
          </a:prstGeom>
          <a:noFill/>
          <a:ln w="12700">
            <a:solidFill>
              <a:srgbClr val="38C7FF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6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3152"/>
            <a:ext cx="12191695" cy="0"/>
          </a:xfrm>
          <a:prstGeom prst="line">
            <a:avLst/>
          </a:prstGeom>
          <a:noFill/>
          <a:ln w="12700">
            <a:solidFill>
              <a:srgbClr val="38C7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365760"/>
            <a:ext cx="1737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8C7FF"/>
                </a:solidFill>
              </a:rPr>
              <a:t>WHAT GETS BUILT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384048" y="71323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5F7FA"/>
                </a:solidFill>
              </a:rPr>
              <a:t>Solution view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84048" y="1170432"/>
            <a:ext cx="566928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20" dirty="0">
                <a:solidFill>
                  <a:srgbClr val="F5F7FA"/>
                </a:solidFill>
              </a:rPr>
              <a:t>A microservice-based voice automation system spanning telephony, speech services, reasoning, compliance enforcement, and CRM synchronization — built for sub-second, multi-turn conversations.</a:t>
            </a:r>
            <a:endParaRPr lang="en-US" sz="1520" dirty="0"/>
          </a:p>
        </p:txBody>
      </p:sp>
      <p:sp>
        <p:nvSpPr>
          <p:cNvPr id="6" name="Text 4"/>
          <p:cNvSpPr/>
          <p:nvPr/>
        </p:nvSpPr>
        <p:spPr>
          <a:xfrm>
            <a:off x="384048" y="2029968"/>
            <a:ext cx="5760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38C7FF"/>
                </a:solidFill>
              </a:rPr>
              <a:t>Telephony  →  STT/TTS  →  Conversation  →  Knowledge + Compliance  →  CRM Sync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84048" y="2468880"/>
            <a:ext cx="5760720" cy="0"/>
          </a:xfrm>
          <a:prstGeom prst="line">
            <a:avLst/>
          </a:prstGeom>
          <a:noFill/>
          <a:ln w="12700">
            <a:solidFill>
              <a:srgbClr val="1D395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2889504"/>
            <a:ext cx="15544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8C7FF"/>
                </a:solidFill>
              </a:rPr>
              <a:t>Client outcomes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84048" y="3182112"/>
            <a:ext cx="146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30" dirty="0">
                <a:solidFill>
                  <a:srgbClr val="38C7FF"/>
                </a:solidFill>
              </a:rPr>
              <a:t>•</a:t>
            </a:r>
            <a:endParaRPr lang="en-US" sz="1630" dirty="0"/>
          </a:p>
        </p:txBody>
      </p:sp>
      <p:sp>
        <p:nvSpPr>
          <p:cNvPr id="10" name="Text 8"/>
          <p:cNvSpPr/>
          <p:nvPr/>
        </p:nvSpPr>
        <p:spPr>
          <a:xfrm>
            <a:off x="548640" y="3191256"/>
            <a:ext cx="5230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30" dirty="0">
                <a:solidFill>
                  <a:srgbClr val="F5F7FA"/>
                </a:solidFill>
              </a:rPr>
              <a:t>Turns phone operations into a scalable infrastructure layer.</a:t>
            </a:r>
            <a:endParaRPr lang="en-US" sz="1430" dirty="0"/>
          </a:p>
        </p:txBody>
      </p:sp>
      <p:sp>
        <p:nvSpPr>
          <p:cNvPr id="11" name="Text 9"/>
          <p:cNvSpPr/>
          <p:nvPr/>
        </p:nvSpPr>
        <p:spPr>
          <a:xfrm>
            <a:off x="384048" y="3758184"/>
            <a:ext cx="146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30" dirty="0">
                <a:solidFill>
                  <a:srgbClr val="38C7FF"/>
                </a:solidFill>
              </a:rPr>
              <a:t>•</a:t>
            </a:r>
            <a:endParaRPr lang="en-US" sz="1630" dirty="0"/>
          </a:p>
        </p:txBody>
      </p:sp>
      <p:sp>
        <p:nvSpPr>
          <p:cNvPr id="12" name="Text 10"/>
          <p:cNvSpPr/>
          <p:nvPr/>
        </p:nvSpPr>
        <p:spPr>
          <a:xfrm>
            <a:off x="548640" y="3767328"/>
            <a:ext cx="5230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30" dirty="0">
                <a:solidFill>
                  <a:srgbClr val="F5F7FA"/>
                </a:solidFill>
              </a:rPr>
              <a:t>Creates more consistent customer experiences across every call.</a:t>
            </a:r>
            <a:endParaRPr lang="en-US" sz="1430" dirty="0"/>
          </a:p>
        </p:txBody>
      </p:sp>
      <p:sp>
        <p:nvSpPr>
          <p:cNvPr id="13" name="Text 11"/>
          <p:cNvSpPr/>
          <p:nvPr/>
        </p:nvSpPr>
        <p:spPr>
          <a:xfrm>
            <a:off x="384048" y="4334256"/>
            <a:ext cx="146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30" dirty="0">
                <a:solidFill>
                  <a:srgbClr val="38C7FF"/>
                </a:solidFill>
              </a:rPr>
              <a:t>•</a:t>
            </a:r>
            <a:endParaRPr lang="en-US" sz="1630" dirty="0"/>
          </a:p>
        </p:txBody>
      </p:sp>
      <p:sp>
        <p:nvSpPr>
          <p:cNvPr id="14" name="Text 12"/>
          <p:cNvSpPr/>
          <p:nvPr/>
        </p:nvSpPr>
        <p:spPr>
          <a:xfrm>
            <a:off x="548640" y="4343400"/>
            <a:ext cx="5230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30" dirty="0">
                <a:solidFill>
                  <a:srgbClr val="F5F7FA"/>
                </a:solidFill>
              </a:rPr>
              <a:t>Lets human agents focus on exceptions and revenue-critical cases.</a:t>
            </a:r>
            <a:endParaRPr lang="en-US" sz="1430" dirty="0"/>
          </a:p>
        </p:txBody>
      </p:sp>
      <p:pic>
        <p:nvPicPr>
          <p:cNvPr id="15" name="Image 0" descr="/mnt/data/client_pitch_decks/assets/crops/phonx_slide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65392" y="1882009"/>
            <a:ext cx="4681728" cy="3020829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384048" y="6437376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E92A8"/>
                </a:solidFill>
              </a:rPr>
              <a:t>PHONX AI • solution view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11612880" y="6510528"/>
            <a:ext cx="182880" cy="0"/>
          </a:xfrm>
          <a:prstGeom prst="line">
            <a:avLst/>
          </a:prstGeom>
          <a:noFill/>
          <a:ln w="12700">
            <a:solidFill>
              <a:srgbClr val="38C7FF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614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3152"/>
            <a:ext cx="12191695" cy="0"/>
          </a:xfrm>
          <a:prstGeom prst="line">
            <a:avLst/>
          </a:prstGeom>
          <a:noFill/>
          <a:ln w="12700">
            <a:solidFill>
              <a:srgbClr val="38C7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365760"/>
            <a:ext cx="20116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38C7FF"/>
                </a:solidFill>
              </a:rPr>
              <a:t>HOW TO POSITION IT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384048" y="713232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5F7FA"/>
                </a:solidFill>
              </a:rPr>
              <a:t>From interest to delivery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384048" y="1389888"/>
            <a:ext cx="3108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8C7FF"/>
                </a:solidFill>
              </a:rPr>
              <a:t>01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84048" y="1645920"/>
            <a:ext cx="1764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20" dirty="0">
                <a:solidFill>
                  <a:srgbClr val="F5F7FA"/>
                </a:solidFill>
              </a:rPr>
              <a:t>Map live call flows</a:t>
            </a:r>
            <a:endParaRPr lang="en-US" sz="1420" dirty="0"/>
          </a:p>
        </p:txBody>
      </p:sp>
      <p:sp>
        <p:nvSpPr>
          <p:cNvPr id="7" name="Shape 5"/>
          <p:cNvSpPr/>
          <p:nvPr/>
        </p:nvSpPr>
        <p:spPr>
          <a:xfrm>
            <a:off x="2130552" y="1389888"/>
            <a:ext cx="0" cy="1005840"/>
          </a:xfrm>
          <a:prstGeom prst="line">
            <a:avLst/>
          </a:prstGeom>
          <a:noFill/>
          <a:ln w="12700">
            <a:solidFill>
              <a:srgbClr val="1D395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258568" y="1389888"/>
            <a:ext cx="3108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8C7FF"/>
                </a:solidFill>
              </a:rPr>
              <a:t>02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258568" y="1645920"/>
            <a:ext cx="1764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20" dirty="0">
                <a:solidFill>
                  <a:srgbClr val="F5F7FA"/>
                </a:solidFill>
              </a:rPr>
              <a:t>Pilot highest-volume intents</a:t>
            </a:r>
            <a:endParaRPr lang="en-US" sz="1420" dirty="0"/>
          </a:p>
        </p:txBody>
      </p:sp>
      <p:sp>
        <p:nvSpPr>
          <p:cNvPr id="10" name="Shape 8"/>
          <p:cNvSpPr/>
          <p:nvPr/>
        </p:nvSpPr>
        <p:spPr>
          <a:xfrm>
            <a:off x="4005072" y="1389888"/>
            <a:ext cx="0" cy="1005840"/>
          </a:xfrm>
          <a:prstGeom prst="line">
            <a:avLst/>
          </a:prstGeom>
          <a:noFill/>
          <a:ln w="12700">
            <a:solidFill>
              <a:srgbClr val="1D395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33088" y="1389888"/>
            <a:ext cx="31089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8C7FF"/>
                </a:solidFill>
              </a:rPr>
              <a:t>03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33088" y="1645920"/>
            <a:ext cx="1764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20" dirty="0">
                <a:solidFill>
                  <a:srgbClr val="F5F7FA"/>
                </a:solidFill>
              </a:rPr>
              <a:t>Roll out with CRM and compliance controls</a:t>
            </a:r>
            <a:endParaRPr lang="en-US" sz="1420" dirty="0"/>
          </a:p>
        </p:txBody>
      </p:sp>
      <p:sp>
        <p:nvSpPr>
          <p:cNvPr id="13" name="Text 11"/>
          <p:cNvSpPr/>
          <p:nvPr/>
        </p:nvSpPr>
        <p:spPr>
          <a:xfrm>
            <a:off x="384048" y="3054096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8C7FF"/>
                </a:solidFill>
              </a:rPr>
              <a:t>Why this feels credible in a client conversation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84048" y="3364992"/>
            <a:ext cx="146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20" dirty="0">
                <a:solidFill>
                  <a:srgbClr val="38C7FF"/>
                </a:solidFill>
              </a:rPr>
              <a:t>•</a:t>
            </a:r>
            <a:endParaRPr lang="en-US" sz="1620" dirty="0"/>
          </a:p>
        </p:txBody>
      </p:sp>
      <p:sp>
        <p:nvSpPr>
          <p:cNvPr id="15" name="Text 13"/>
          <p:cNvSpPr/>
          <p:nvPr/>
        </p:nvSpPr>
        <p:spPr>
          <a:xfrm>
            <a:off x="548640" y="3374136"/>
            <a:ext cx="5321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20" dirty="0">
                <a:solidFill>
                  <a:srgbClr val="F5F7FA"/>
                </a:solidFill>
              </a:rPr>
              <a:t>Portfolio case study positions the system around real operational constraints, not a demo.</a:t>
            </a:r>
            <a:endParaRPr lang="en-US" sz="1420" dirty="0"/>
          </a:p>
        </p:txBody>
      </p:sp>
      <p:sp>
        <p:nvSpPr>
          <p:cNvPr id="16" name="Text 14"/>
          <p:cNvSpPr/>
          <p:nvPr/>
        </p:nvSpPr>
        <p:spPr>
          <a:xfrm>
            <a:off x="384048" y="3950208"/>
            <a:ext cx="146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20" dirty="0">
                <a:solidFill>
                  <a:srgbClr val="38C7FF"/>
                </a:solidFill>
              </a:rPr>
              <a:t>•</a:t>
            </a:r>
            <a:endParaRPr lang="en-US" sz="1620" dirty="0"/>
          </a:p>
        </p:txBody>
      </p:sp>
      <p:sp>
        <p:nvSpPr>
          <p:cNvPr id="17" name="Text 15"/>
          <p:cNvSpPr/>
          <p:nvPr/>
        </p:nvSpPr>
        <p:spPr>
          <a:xfrm>
            <a:off x="548640" y="3959352"/>
            <a:ext cx="5321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20" dirty="0">
                <a:solidFill>
                  <a:srgbClr val="F5F7FA"/>
                </a:solidFill>
              </a:rPr>
              <a:t>Metrics are framed around response time, accuracy, and reduced human call load.</a:t>
            </a:r>
            <a:endParaRPr lang="en-US" sz="1420" dirty="0"/>
          </a:p>
        </p:txBody>
      </p:sp>
      <p:sp>
        <p:nvSpPr>
          <p:cNvPr id="18" name="Text 16"/>
          <p:cNvSpPr/>
          <p:nvPr/>
        </p:nvSpPr>
        <p:spPr>
          <a:xfrm>
            <a:off x="384048" y="4535424"/>
            <a:ext cx="146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20" dirty="0">
                <a:solidFill>
                  <a:srgbClr val="38C7FF"/>
                </a:solidFill>
              </a:rPr>
              <a:t>•</a:t>
            </a:r>
            <a:endParaRPr lang="en-US" sz="1620" dirty="0"/>
          </a:p>
        </p:txBody>
      </p:sp>
      <p:sp>
        <p:nvSpPr>
          <p:cNvPr id="19" name="Text 17"/>
          <p:cNvSpPr/>
          <p:nvPr/>
        </p:nvSpPr>
        <p:spPr>
          <a:xfrm>
            <a:off x="548640" y="4544568"/>
            <a:ext cx="53218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20" dirty="0">
                <a:solidFill>
                  <a:srgbClr val="F5F7FA"/>
                </a:solidFill>
              </a:rPr>
              <a:t>The engagement naturally maps to discovery, pilot, and production rollout.</a:t>
            </a:r>
            <a:endParaRPr lang="en-US" sz="1420" dirty="0"/>
          </a:p>
        </p:txBody>
      </p:sp>
      <p:pic>
        <p:nvPicPr>
          <p:cNvPr id="20" name="Image 0" descr="/mnt/data/client_pitch_decks/assets/crops/phonx_slide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71268" y="1170432"/>
            <a:ext cx="3251687" cy="2103120"/>
          </a:xfrm>
          <a:prstGeom prst="rect">
            <a:avLst/>
          </a:prstGeom>
        </p:spPr>
      </p:pic>
      <p:pic>
        <p:nvPicPr>
          <p:cNvPr id="21" name="Image 1" descr="/mnt/data/client_pitch_decks/assets/crops/phonx_slide3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9961" y="3566160"/>
            <a:ext cx="2834303" cy="182880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384048" y="5669280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20" dirty="0">
                <a:solidFill>
                  <a:srgbClr val="A8B7C8"/>
                </a:solidFill>
              </a:rPr>
              <a:t>Portfolio context: krish-shah.de</a:t>
            </a:r>
            <a:endParaRPr lang="en-US" sz="1120" dirty="0"/>
          </a:p>
        </p:txBody>
      </p:sp>
      <p:sp>
        <p:nvSpPr>
          <p:cNvPr id="23" name="Text 19"/>
          <p:cNvSpPr/>
          <p:nvPr/>
        </p:nvSpPr>
        <p:spPr>
          <a:xfrm>
            <a:off x="384048" y="6437376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E92A8"/>
                </a:solidFill>
              </a:rPr>
              <a:t>PHONX AI • engagement path</a:t>
            </a:r>
            <a:endParaRPr lang="en-US" sz="800" dirty="0"/>
          </a:p>
        </p:txBody>
      </p:sp>
      <p:sp>
        <p:nvSpPr>
          <p:cNvPr id="24" name="Shape 20"/>
          <p:cNvSpPr/>
          <p:nvPr/>
        </p:nvSpPr>
        <p:spPr>
          <a:xfrm>
            <a:off x="11612880" y="6510528"/>
            <a:ext cx="182880" cy="0"/>
          </a:xfrm>
          <a:prstGeom prst="line">
            <a:avLst/>
          </a:prstGeom>
          <a:noFill/>
          <a:ln w="12700">
            <a:solidFill>
              <a:srgbClr val="38C7FF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PHONX AI — Client Pitch</dc:title>
  <dc:subject>PHONX AI — Client Pitch</dc:subject>
  <dc:creator>OpenAI</dc:creator>
  <cp:lastModifiedBy>OpenAI</cp:lastModifiedBy>
  <cp:revision>1</cp:revision>
  <dcterms:created xsi:type="dcterms:W3CDTF">2026-04-11T14:03:43Z</dcterms:created>
  <dcterms:modified xsi:type="dcterms:W3CDTF">2026-04-11T14:03:43Z</dcterms:modified>
</cp:coreProperties>
</file>