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3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1F3D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3B5BDB"/>
          </a:solidFill>
          <a:ln/>
        </p:spPr>
      </p:sp>
      <p:sp>
        <p:nvSpPr>
          <p:cNvPr id="4" name="Shape 2"/>
          <p:cNvSpPr/>
          <p:nvPr/>
        </p:nvSpPr>
        <p:spPr>
          <a:xfrm>
            <a:off x="6858000" y="731520"/>
            <a:ext cx="2286000" cy="2286000"/>
          </a:xfrm>
          <a:prstGeom prst="ellipse">
            <a:avLst/>
          </a:prstGeom>
          <a:solidFill>
            <a:srgbClr val="3B5BDB">
              <a:alpha val="1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7589520" y="2377440"/>
            <a:ext cx="1463040" cy="1463040"/>
          </a:xfrm>
          <a:prstGeom prst="ellipse">
            <a:avLst/>
          </a:prstGeom>
          <a:solidFill>
            <a:srgbClr val="4DABF7">
              <a:alpha val="15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6400800" y="2651760"/>
            <a:ext cx="914400" cy="914400"/>
          </a:xfrm>
          <a:prstGeom prst="ellipse">
            <a:avLst/>
          </a:prstGeom>
          <a:solidFill>
            <a:srgbClr val="3B5BDB">
              <a:alpha val="25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572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4DABF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KRISH SHAH  ·  AI SYSTEMS ENGINEER &amp; ARCHITECT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31520" y="1005840"/>
            <a:ext cx="5486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Enterprise Vector</a:t>
            </a:r>
            <a:endParaRPr lang="en-US" sz="4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Knowledge Graph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731520" y="256032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Cross-domain compliance engine for research teams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31520" y="30632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DAB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Industry: Pharma Research    |    Role: Lead Architect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31520" y="379476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DAB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5,000+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731520" y="42976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documents indexed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291840" y="379476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DAB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98%+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3291840" y="42976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 accuracy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852160" y="379476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DAB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5852160" y="42976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regulators unified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480060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krish-shah.de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3B5BD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CHALLENGE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this system had to exist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31520" y="1508760"/>
            <a:ext cx="3657600" cy="1005840"/>
          </a:xfrm>
          <a:prstGeom prst="rect">
            <a:avLst/>
          </a:prstGeom>
          <a:solidFill>
            <a:srgbClr val="F5F7FA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508760"/>
            <a:ext cx="54864" cy="1005840"/>
          </a:xfrm>
          <a:prstGeom prst="rect">
            <a:avLst/>
          </a:prstGeom>
          <a:solidFill>
            <a:srgbClr val="3B5BD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1737360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63040" y="158191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Fragmented regulatory landscape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463040" y="187452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Researchers worked across seven separate governing bodies with varying regulations and vocabularies simultaneously.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4846320" y="1508760"/>
            <a:ext cx="3657600" cy="1005840"/>
          </a:xfrm>
          <a:prstGeom prst="rect">
            <a:avLst/>
          </a:prstGeom>
          <a:solidFill>
            <a:srgbClr val="F5F7FA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846320" y="1508760"/>
            <a:ext cx="54864" cy="1005840"/>
          </a:xfrm>
          <a:prstGeom prst="rect">
            <a:avLst/>
          </a:prstGeom>
          <a:solidFill>
            <a:srgbClr val="3B5BDB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737360"/>
            <a:ext cx="411480" cy="41148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577840" y="158191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Slow, indefensible validation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5577840" y="187452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workflows took days and were difficult to audit defensibly under regulatory inspection.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731520" y="2697480"/>
            <a:ext cx="3657600" cy="1005840"/>
          </a:xfrm>
          <a:prstGeom prst="rect">
            <a:avLst/>
          </a:prstGeom>
          <a:solidFill>
            <a:srgbClr val="F5F7FA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731520" y="2697480"/>
            <a:ext cx="54864" cy="1005840"/>
          </a:xfrm>
          <a:prstGeom prst="rect">
            <a:avLst/>
          </a:prstGeom>
          <a:solidFill>
            <a:srgbClr val="3B5BDB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926080"/>
            <a:ext cx="411480" cy="41148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463040" y="277063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On-prem with zero cloud dependency</a:t>
            </a:r>
            <a:endParaRPr lang="en-US" sz="1200" dirty="0"/>
          </a:p>
        </p:txBody>
      </p:sp>
      <p:sp>
        <p:nvSpPr>
          <p:cNvPr id="18" name="Text 13"/>
          <p:cNvSpPr/>
          <p:nvPr/>
        </p:nvSpPr>
        <p:spPr>
          <a:xfrm>
            <a:off x="1463040" y="306324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platform had to run entirely on-prem within the client's secure private network — no cloud dependency whatsoever.</a:t>
            </a:r>
            <a:endParaRPr lang="en-US" sz="1000" dirty="0"/>
          </a:p>
        </p:txBody>
      </p:sp>
      <p:sp>
        <p:nvSpPr>
          <p:cNvPr id="19" name="Shape 14"/>
          <p:cNvSpPr/>
          <p:nvPr/>
        </p:nvSpPr>
        <p:spPr>
          <a:xfrm>
            <a:off x="4846320" y="2697480"/>
            <a:ext cx="3657600" cy="1005840"/>
          </a:xfrm>
          <a:prstGeom prst="rect">
            <a:avLst/>
          </a:prstGeom>
          <a:solidFill>
            <a:srgbClr val="F5F7FA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4846320" y="2697480"/>
            <a:ext cx="54864" cy="1005840"/>
          </a:xfrm>
          <a:prstGeom prst="rect">
            <a:avLst/>
          </a:prstGeom>
          <a:solidFill>
            <a:srgbClr val="3B5BDB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2926080"/>
            <a:ext cx="411480" cy="41148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577840" y="277063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5,000+ pages of live documentation</a:t>
            </a:r>
            <a:endParaRPr lang="en-US" sz="1200" dirty="0"/>
          </a:p>
        </p:txBody>
      </p:sp>
      <p:sp>
        <p:nvSpPr>
          <p:cNvPr id="23" name="Text 17"/>
          <p:cNvSpPr/>
          <p:nvPr/>
        </p:nvSpPr>
        <p:spPr>
          <a:xfrm>
            <a:off x="5577840" y="306324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for 5,000+ pages of documentation with near-real-time updates and interoperability with existing document management tools.</a:t>
            </a:r>
            <a:endParaRPr lang="en-US" sz="1000" dirty="0"/>
          </a:p>
        </p:txBody>
      </p:sp>
      <p:sp>
        <p:nvSpPr>
          <p:cNvPr id="24" name="Shape 18"/>
          <p:cNvSpPr/>
          <p:nvPr/>
        </p:nvSpPr>
        <p:spPr>
          <a:xfrm>
            <a:off x="731520" y="4023360"/>
            <a:ext cx="7680960" cy="777240"/>
          </a:xfrm>
          <a:prstGeom prst="rect">
            <a:avLst/>
          </a:prstGeom>
          <a:solidFill>
            <a:srgbClr val="1A1F3D"/>
          </a:solidFill>
          <a:ln/>
        </p:spPr>
      </p:sp>
      <p:sp>
        <p:nvSpPr>
          <p:cNvPr id="25" name="Text 19"/>
          <p:cNvSpPr/>
          <p:nvPr/>
        </p:nvSpPr>
        <p:spPr>
          <a:xfrm>
            <a:off x="1097280" y="406908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4DABF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BUSINESS NEED</a:t>
            </a:r>
            <a:endParaRPr lang="en-US" sz="900" dirty="0"/>
          </a:p>
        </p:txBody>
      </p:sp>
      <p:sp>
        <p:nvSpPr>
          <p:cNvPr id="26" name="Text 20"/>
          <p:cNvSpPr/>
          <p:nvPr/>
        </p:nvSpPr>
        <p:spPr>
          <a:xfrm>
            <a:off x="1097280" y="429768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cross-domain validation and compliance engine that centralised regulatory guidelines and enabled audit-ready responses for engineering and scientific teams — holding up under regulatory inspection.</a:t>
            </a:r>
            <a:endParaRPr lang="en-US" sz="1000" dirty="0"/>
          </a:p>
        </p:txBody>
      </p:sp>
      <p:sp>
        <p:nvSpPr>
          <p:cNvPr id="27" name="Text 21"/>
          <p:cNvSpPr/>
          <p:nvPr/>
        </p:nvSpPr>
        <p:spPr>
          <a:xfrm>
            <a:off x="457200" y="480060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VECTOR KNOWLEDGE GRAPH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3B5BD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APPROACH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the system thinks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31520" y="1508760"/>
            <a:ext cx="768096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005840" y="1600200"/>
            <a:ext cx="7132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hybrid retrieval system that stores semantic embeddings and graph relationships together — so AI retrieves not just matching text, but the surrounding context, dependencies, and compliance logic needed for reliable decisions.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731520" y="2788920"/>
            <a:ext cx="246888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731520" y="2788920"/>
            <a:ext cx="2468880" cy="45720"/>
          </a:xfrm>
          <a:prstGeom prst="rect">
            <a:avLst/>
          </a:prstGeom>
          <a:solidFill>
            <a:srgbClr val="3B5BDB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297180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914400" y="338328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Graph + Vector Hybrid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914400" y="3703320"/>
            <a:ext cx="2103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regulation, SOP, and domain entity became a node in the graph with vector embeddings capturing semantic meaning.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3474720" y="2788920"/>
            <a:ext cx="246888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3474720" y="2788920"/>
            <a:ext cx="2468880" cy="45720"/>
          </a:xfrm>
          <a:prstGeom prst="rect">
            <a:avLst/>
          </a:prstGeom>
          <a:solidFill>
            <a:srgbClr val="3B5BDB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2971800"/>
            <a:ext cx="365760" cy="36576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657600" y="338328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Rule-Based Compliance Logic</a:t>
            </a:r>
            <a:endParaRPr lang="en-US" sz="1200" dirty="0"/>
          </a:p>
        </p:txBody>
      </p:sp>
      <p:sp>
        <p:nvSpPr>
          <p:cNvPr id="15" name="Text 11"/>
          <p:cNvSpPr/>
          <p:nvPr/>
        </p:nvSpPr>
        <p:spPr>
          <a:xfrm>
            <a:off x="3657600" y="3703320"/>
            <a:ext cx="2103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Hybrid search combined vector similarity with rule-based compliance logic and conflict detection across domains.</a:t>
            </a:r>
            <a:endParaRPr lang="en-US" sz="950" dirty="0"/>
          </a:p>
        </p:txBody>
      </p:sp>
      <p:sp>
        <p:nvSpPr>
          <p:cNvPr id="16" name="Shape 12"/>
          <p:cNvSpPr/>
          <p:nvPr/>
        </p:nvSpPr>
        <p:spPr>
          <a:xfrm>
            <a:off x="6217920" y="2788920"/>
            <a:ext cx="246888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6217920" y="2788920"/>
            <a:ext cx="2468880" cy="45720"/>
          </a:xfrm>
          <a:prstGeom prst="rect">
            <a:avLst/>
          </a:prstGeom>
          <a:solidFill>
            <a:srgbClr val="3B5BDB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0" y="2971800"/>
            <a:ext cx="365760" cy="36576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400800" y="338328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Audit-Logged &amp; Tamper-Evident</a:t>
            </a:r>
            <a:endParaRPr lang="en-US" sz="1200" dirty="0"/>
          </a:p>
        </p:txBody>
      </p:sp>
      <p:sp>
        <p:nvSpPr>
          <p:cNvPr id="20" name="Text 15"/>
          <p:cNvSpPr/>
          <p:nvPr/>
        </p:nvSpPr>
        <p:spPr>
          <a:xfrm>
            <a:off x="6400800" y="3703320"/>
            <a:ext cx="2103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decision is audit-logged and tamper-evident — every query and response traceable for regulatory inspection.</a:t>
            </a:r>
            <a:endParaRPr lang="en-US" sz="950" dirty="0"/>
          </a:p>
        </p:txBody>
      </p:sp>
      <p:sp>
        <p:nvSpPr>
          <p:cNvPr id="21" name="Text 16"/>
          <p:cNvSpPr/>
          <p:nvPr/>
        </p:nvSpPr>
        <p:spPr>
          <a:xfrm>
            <a:off x="457200" y="480060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VECTOR KNOWLEDGE GRAPH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3B5BD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SYSTEM ARCHITECTURE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Six-layer pipeline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1280160" cy="2103120"/>
          </a:xfrm>
          <a:prstGeom prst="rect">
            <a:avLst/>
          </a:prstGeom>
          <a:solidFill>
            <a:srgbClr val="F5F7FA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463040"/>
            <a:ext cx="1280160" cy="45720"/>
          </a:xfrm>
          <a:prstGeom prst="rect">
            <a:avLst/>
          </a:prstGeom>
          <a:solidFill>
            <a:srgbClr val="3B5BD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64592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02920" y="210312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Ingestion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A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502920" y="2560320"/>
            <a:ext cx="1188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Parses PDF, Word, HTML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7 regulatory sources</a:t>
            </a:r>
            <a:endParaRPr lang="en-US" sz="850" dirty="0"/>
          </a:p>
        </p:txBody>
      </p:sp>
      <p:sp>
        <p:nvSpPr>
          <p:cNvPr id="9" name="Shape 6"/>
          <p:cNvSpPr/>
          <p:nvPr/>
        </p:nvSpPr>
        <p:spPr>
          <a:xfrm>
            <a:off x="1874520" y="1463040"/>
            <a:ext cx="1280160" cy="2103120"/>
          </a:xfrm>
          <a:prstGeom prst="rect">
            <a:avLst/>
          </a:prstGeom>
          <a:solidFill>
            <a:srgbClr val="F5F7FA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1874520" y="1463040"/>
            <a:ext cx="1280160" cy="45720"/>
          </a:xfrm>
          <a:prstGeom prst="rect">
            <a:avLst/>
          </a:prstGeom>
          <a:solidFill>
            <a:srgbClr val="3B5BDB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645920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920240" y="210312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Embedding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A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</a:t>
            </a:r>
            <a:endParaRPr lang="en-US" sz="1000" dirty="0"/>
          </a:p>
        </p:txBody>
      </p:sp>
      <p:sp>
        <p:nvSpPr>
          <p:cNvPr id="13" name="Text 9"/>
          <p:cNvSpPr/>
          <p:nvPr/>
        </p:nvSpPr>
        <p:spPr>
          <a:xfrm>
            <a:off x="1920240" y="2560320"/>
            <a:ext cx="1188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Domain-tuned transformers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semantic vectors</a:t>
            </a:r>
            <a:endParaRPr lang="en-US" sz="850" dirty="0"/>
          </a:p>
        </p:txBody>
      </p:sp>
      <p:sp>
        <p:nvSpPr>
          <p:cNvPr id="14" name="Shape 10"/>
          <p:cNvSpPr/>
          <p:nvPr/>
        </p:nvSpPr>
        <p:spPr>
          <a:xfrm>
            <a:off x="3291840" y="1463040"/>
            <a:ext cx="1280160" cy="2103120"/>
          </a:xfrm>
          <a:prstGeom prst="rect">
            <a:avLst/>
          </a:prstGeom>
          <a:solidFill>
            <a:srgbClr val="F5F7FA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3291840" y="1463040"/>
            <a:ext cx="1280160" cy="45720"/>
          </a:xfrm>
          <a:prstGeom prst="rect">
            <a:avLst/>
          </a:prstGeom>
          <a:solidFill>
            <a:srgbClr val="3B5BDB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3320" y="1645920"/>
            <a:ext cx="365760" cy="3657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3337560" y="210312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Neo4j +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A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Vector Index</a:t>
            </a:r>
            <a:endParaRPr lang="en-US" sz="1000" dirty="0"/>
          </a:p>
        </p:txBody>
      </p:sp>
      <p:sp>
        <p:nvSpPr>
          <p:cNvPr id="18" name="Text 13"/>
          <p:cNvSpPr/>
          <p:nvPr/>
        </p:nvSpPr>
        <p:spPr>
          <a:xfrm>
            <a:off x="3337560" y="2560320"/>
            <a:ext cx="1188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Graph DB with vector indexes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rule-based edges</a:t>
            </a:r>
            <a:endParaRPr lang="en-US" sz="850" dirty="0"/>
          </a:p>
        </p:txBody>
      </p:sp>
      <p:sp>
        <p:nvSpPr>
          <p:cNvPr id="19" name="Shape 14"/>
          <p:cNvSpPr/>
          <p:nvPr/>
        </p:nvSpPr>
        <p:spPr>
          <a:xfrm>
            <a:off x="4709160" y="1463040"/>
            <a:ext cx="1280160" cy="2103120"/>
          </a:xfrm>
          <a:prstGeom prst="rect">
            <a:avLst/>
          </a:prstGeom>
          <a:solidFill>
            <a:srgbClr val="F5F7FA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4709160" y="1463040"/>
            <a:ext cx="1280160" cy="45720"/>
          </a:xfrm>
          <a:prstGeom prst="rect">
            <a:avLst/>
          </a:prstGeom>
          <a:solidFill>
            <a:srgbClr val="3B5BDB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0640" y="1645920"/>
            <a:ext cx="365760" cy="36576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4754880" y="210312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A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</a:t>
            </a:r>
            <a:endParaRPr lang="en-US" sz="1000" dirty="0"/>
          </a:p>
        </p:txBody>
      </p:sp>
      <p:sp>
        <p:nvSpPr>
          <p:cNvPr id="23" name="Text 17"/>
          <p:cNvSpPr/>
          <p:nvPr/>
        </p:nvSpPr>
        <p:spPr>
          <a:xfrm>
            <a:off x="4754880" y="2560320"/>
            <a:ext cx="1188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rules, conflict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detection &amp; resolution</a:t>
            </a:r>
            <a:endParaRPr lang="en-US" sz="850" dirty="0"/>
          </a:p>
        </p:txBody>
      </p:sp>
      <p:sp>
        <p:nvSpPr>
          <p:cNvPr id="24" name="Shape 18"/>
          <p:cNvSpPr/>
          <p:nvPr/>
        </p:nvSpPr>
        <p:spPr>
          <a:xfrm>
            <a:off x="6126480" y="1463040"/>
            <a:ext cx="1280160" cy="2103120"/>
          </a:xfrm>
          <a:prstGeom prst="rect">
            <a:avLst/>
          </a:prstGeom>
          <a:solidFill>
            <a:srgbClr val="F5F7FA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6126480" y="1463040"/>
            <a:ext cx="1280160" cy="45720"/>
          </a:xfrm>
          <a:prstGeom prst="rect">
            <a:avLst/>
          </a:prstGeom>
          <a:solidFill>
            <a:srgbClr val="3B5BDB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7960" y="1645920"/>
            <a:ext cx="365760" cy="36576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6172200" y="210312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 &amp;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A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API</a:t>
            </a:r>
            <a:endParaRPr lang="en-US" sz="1000" dirty="0"/>
          </a:p>
        </p:txBody>
      </p:sp>
      <p:sp>
        <p:nvSpPr>
          <p:cNvPr id="28" name="Text 21"/>
          <p:cNvSpPr/>
          <p:nvPr/>
        </p:nvSpPr>
        <p:spPr>
          <a:xfrm>
            <a:off x="6172200" y="2560320"/>
            <a:ext cx="1188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GraphQL + REST for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 retrieval</a:t>
            </a:r>
            <a:endParaRPr lang="en-US" sz="850" dirty="0"/>
          </a:p>
        </p:txBody>
      </p:sp>
      <p:sp>
        <p:nvSpPr>
          <p:cNvPr id="29" name="Shape 22"/>
          <p:cNvSpPr/>
          <p:nvPr/>
        </p:nvSpPr>
        <p:spPr>
          <a:xfrm>
            <a:off x="7543800" y="1463040"/>
            <a:ext cx="1280160" cy="2103120"/>
          </a:xfrm>
          <a:prstGeom prst="rect">
            <a:avLst/>
          </a:prstGeom>
          <a:solidFill>
            <a:srgbClr val="F5F7FA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3"/>
          <p:cNvSpPr/>
          <p:nvPr/>
        </p:nvSpPr>
        <p:spPr>
          <a:xfrm>
            <a:off x="7543800" y="1463040"/>
            <a:ext cx="1280160" cy="45720"/>
          </a:xfrm>
          <a:prstGeom prst="rect">
            <a:avLst/>
          </a:prstGeom>
          <a:solidFill>
            <a:srgbClr val="3B5BDB"/>
          </a:solidFill>
          <a:ln/>
        </p:spPr>
      </p:sp>
      <p:pic>
        <p:nvPicPr>
          <p:cNvPr id="3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55280" y="1645920"/>
            <a:ext cx="365760" cy="365760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7589520" y="210312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Log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A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</a:t>
            </a:r>
            <a:endParaRPr lang="en-US" sz="1000" dirty="0"/>
          </a:p>
        </p:txBody>
      </p:sp>
      <p:sp>
        <p:nvSpPr>
          <p:cNvPr id="33" name="Text 25"/>
          <p:cNvSpPr/>
          <p:nvPr/>
        </p:nvSpPr>
        <p:spPr>
          <a:xfrm>
            <a:off x="7589520" y="2560320"/>
            <a:ext cx="1188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Tamper-evident logs for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inspection</a:t>
            </a:r>
            <a:endParaRPr lang="en-US" sz="850" dirty="0"/>
          </a:p>
        </p:txBody>
      </p:sp>
      <p:sp>
        <p:nvSpPr>
          <p:cNvPr id="34" name="Shape 26"/>
          <p:cNvSpPr/>
          <p:nvPr/>
        </p:nvSpPr>
        <p:spPr>
          <a:xfrm>
            <a:off x="457200" y="3794760"/>
            <a:ext cx="8229600" cy="411480"/>
          </a:xfrm>
          <a:prstGeom prst="rect">
            <a:avLst/>
          </a:prstGeom>
          <a:solidFill>
            <a:srgbClr val="1A1F3D"/>
          </a:solidFill>
          <a:ln/>
        </p:spPr>
      </p:sp>
      <p:sp>
        <p:nvSpPr>
          <p:cNvPr id="35" name="Text 27"/>
          <p:cNvSpPr/>
          <p:nvPr/>
        </p:nvSpPr>
        <p:spPr>
          <a:xfrm>
            <a:off x="457200" y="379476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DAB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 ·  FastAPI  ·  Node.js  ·  Transformer Models (domain-tuned)  ·  Faiss  ·  Neo4j  ·  GraphQL  ·  Docker  ·  Kubernetes (on-prem)</a:t>
            </a:r>
            <a:endParaRPr lang="en-US" sz="900" dirty="0"/>
          </a:p>
        </p:txBody>
      </p:sp>
      <p:sp>
        <p:nvSpPr>
          <p:cNvPr id="36" name="Text 28"/>
          <p:cNvSpPr/>
          <p:nvPr/>
        </p:nvSpPr>
        <p:spPr>
          <a:xfrm>
            <a:off x="457200" y="480060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VECTOR KNOWLEDGE GRAPH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3B5BD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OUTCOMES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Measurable impact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1920240" cy="1463040"/>
          </a:xfrm>
          <a:prstGeom prst="rect">
            <a:avLst/>
          </a:prstGeom>
          <a:solidFill>
            <a:srgbClr val="1A1F3D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554480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4DAB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5,000+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219456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indexed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560320" y="1463040"/>
            <a:ext cx="1920240" cy="1463040"/>
          </a:xfrm>
          <a:prstGeom prst="rect">
            <a:avLst/>
          </a:prstGeom>
          <a:solidFill>
            <a:srgbClr val="3B5BDB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560320" y="1554480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4DAB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98%+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2560320" y="219456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accuracy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663440" y="1463040"/>
            <a:ext cx="1920240" cy="1463040"/>
          </a:xfrm>
          <a:prstGeom prst="rect">
            <a:avLst/>
          </a:prstGeom>
          <a:solidFill>
            <a:srgbClr val="1A1F3D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63440" y="1554480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4DAB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Days → Min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4663440" y="219456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SOP validation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766560" y="1463040"/>
            <a:ext cx="1920240" cy="1463040"/>
          </a:xfrm>
          <a:prstGeom prst="rect">
            <a:avLst/>
          </a:prstGeom>
          <a:solidFill>
            <a:srgbClr val="3B5BDB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766560" y="1554480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4DAB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6766560" y="219456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unified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200400"/>
            <a:ext cx="822960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22960" y="329184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3B5BD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CHANGED</a:t>
            </a:r>
            <a:endParaRPr lang="en-US" sz="900" dirty="0"/>
          </a:p>
        </p:txBody>
      </p:sp>
      <p:pic>
        <p:nvPicPr>
          <p:cNvPr id="1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3611880"/>
            <a:ext cx="182880" cy="182880"/>
          </a:xfrm>
          <a:prstGeom prst="rect">
            <a:avLst/>
          </a:prstGeom>
        </p:spPr>
      </p:pic>
      <p:sp>
        <p:nvSpPr>
          <p:cNvPr id="19" name="Text 16"/>
          <p:cNvSpPr/>
          <p:nvPr/>
        </p:nvSpPr>
        <p:spPr>
          <a:xfrm>
            <a:off x="1097280" y="3584448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teams could validate SOPs and resolve knowledge gaps in minutes instead of days</a:t>
            </a:r>
            <a:endParaRPr lang="en-US" sz="1050" dirty="0"/>
          </a:p>
        </p:txBody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3867912"/>
            <a:ext cx="182880" cy="182880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1097280" y="3840480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officers had full audit-ready traceability for every query and response</a:t>
            </a:r>
            <a:endParaRPr lang="en-US" sz="1050" dirty="0"/>
          </a:p>
        </p:txBody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4123944"/>
            <a:ext cx="182880" cy="1828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097280" y="4096512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enabled high-precision reasoning across interconnected regulatory data</a:t>
            </a:r>
            <a:endParaRPr lang="en-US" sz="1050" dirty="0"/>
          </a:p>
        </p:txBody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" y="4379976"/>
            <a:ext cx="182880" cy="182880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1097280" y="4352544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D45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moved faster without increasing compliance risk</a:t>
            </a:r>
            <a:endParaRPr lang="en-US" sz="1050" dirty="0"/>
          </a:p>
        </p:txBody>
      </p:sp>
      <p:sp>
        <p:nvSpPr>
          <p:cNvPr id="26" name="Text 20"/>
          <p:cNvSpPr/>
          <p:nvPr/>
        </p:nvSpPr>
        <p:spPr>
          <a:xfrm>
            <a:off x="457200" y="480060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VECTOR KNOWLEDGE GRAPH  ·  PHARMA  ·  COMPLIANCE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3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1F3D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3B5BDB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4572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4DABF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APPROACH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731520" y="8229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Krish Shah delivers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731520" y="1508760"/>
            <a:ext cx="3657600" cy="1188720"/>
          </a:xfrm>
          <a:prstGeom prst="rect">
            <a:avLst/>
          </a:prstGeom>
          <a:solidFill>
            <a:srgbClr val="3B5BDB">
              <a:alpha val="20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164592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DAB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8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49040" y="16459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554480" y="16459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Clarify the real problem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554480" y="201168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constraints, risks, stakeholders, and hidden assumptions.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4846320" y="1508760"/>
            <a:ext cx="3657600" cy="1188720"/>
          </a:xfrm>
          <a:prstGeom prst="rect">
            <a:avLst/>
          </a:prstGeom>
          <a:solidFill>
            <a:srgbClr val="3B5BDB">
              <a:alpha val="20000"/>
            </a:srgbClr>
          </a:solidFill>
          <a:ln/>
        </p:spPr>
      </p:sp>
      <p:sp>
        <p:nvSpPr>
          <p:cNvPr id="12" name="Text 9"/>
          <p:cNvSpPr/>
          <p:nvPr/>
        </p:nvSpPr>
        <p:spPr>
          <a:xfrm>
            <a:off x="5029200" y="164592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DAB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800" dirty="0"/>
          </a:p>
        </p:txBody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3840" y="1645920"/>
            <a:ext cx="365760" cy="36576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669280" y="16459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Design lean MVP architecture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5669280" y="201168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interfaces, data flows, and AI boundaries before coding.</a:t>
            </a:r>
            <a:endParaRPr lang="en-US" sz="1050" dirty="0"/>
          </a:p>
        </p:txBody>
      </p:sp>
      <p:sp>
        <p:nvSpPr>
          <p:cNvPr id="16" name="Shape 12"/>
          <p:cNvSpPr/>
          <p:nvPr/>
        </p:nvSpPr>
        <p:spPr>
          <a:xfrm>
            <a:off x="731520" y="2971800"/>
            <a:ext cx="3657600" cy="1188720"/>
          </a:xfrm>
          <a:prstGeom prst="rect">
            <a:avLst/>
          </a:prstGeom>
          <a:solidFill>
            <a:srgbClr val="3B5BDB">
              <a:alpha val="20000"/>
            </a:srgbClr>
          </a:solidFill>
          <a:ln/>
        </p:spPr>
      </p:sp>
      <p:sp>
        <p:nvSpPr>
          <p:cNvPr id="17" name="Text 13"/>
          <p:cNvSpPr/>
          <p:nvPr/>
        </p:nvSpPr>
        <p:spPr>
          <a:xfrm>
            <a:off x="914400" y="310896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DAB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800" dirty="0"/>
          </a:p>
        </p:txBody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9040" y="3108960"/>
            <a:ext cx="365760" cy="36576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554480" y="310896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Build for scalability</a:t>
            </a:r>
            <a:endParaRPr lang="en-US" sz="1400" dirty="0"/>
          </a:p>
        </p:txBody>
      </p:sp>
      <p:sp>
        <p:nvSpPr>
          <p:cNvPr id="20" name="Text 15"/>
          <p:cNvSpPr/>
          <p:nvPr/>
        </p:nvSpPr>
        <p:spPr>
          <a:xfrm>
            <a:off x="1554480" y="347472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 systems for observability, modularity, and iteration.</a:t>
            </a:r>
            <a:endParaRPr lang="en-US" sz="1050" dirty="0"/>
          </a:p>
        </p:txBody>
      </p:sp>
      <p:sp>
        <p:nvSpPr>
          <p:cNvPr id="21" name="Shape 16"/>
          <p:cNvSpPr/>
          <p:nvPr/>
        </p:nvSpPr>
        <p:spPr>
          <a:xfrm>
            <a:off x="4846320" y="2971800"/>
            <a:ext cx="3657600" cy="1188720"/>
          </a:xfrm>
          <a:prstGeom prst="rect">
            <a:avLst/>
          </a:prstGeom>
          <a:solidFill>
            <a:srgbClr val="3B5BDB">
              <a:alpha val="20000"/>
            </a:srgbClr>
          </a:solidFill>
          <a:ln/>
        </p:spPr>
      </p:sp>
      <p:sp>
        <p:nvSpPr>
          <p:cNvPr id="22" name="Text 17"/>
          <p:cNvSpPr/>
          <p:nvPr/>
        </p:nvSpPr>
        <p:spPr>
          <a:xfrm>
            <a:off x="5029200" y="310896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DAB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800" dirty="0"/>
          </a:p>
        </p:txBody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3840" y="3108960"/>
            <a:ext cx="365760" cy="36576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5669280" y="310896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Deliver and refine</a:t>
            </a:r>
            <a:endParaRPr lang="en-US" sz="1400" dirty="0"/>
          </a:p>
        </p:txBody>
      </p:sp>
      <p:sp>
        <p:nvSpPr>
          <p:cNvPr id="25" name="Text 19"/>
          <p:cNvSpPr/>
          <p:nvPr/>
        </p:nvSpPr>
        <p:spPr>
          <a:xfrm>
            <a:off x="5669280" y="347472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 continuously through agile execution and requirements engineering.</a:t>
            </a:r>
            <a:endParaRPr lang="en-US" sz="1050" dirty="0"/>
          </a:p>
        </p:txBody>
      </p:sp>
      <p:sp>
        <p:nvSpPr>
          <p:cNvPr id="26" name="Text 20"/>
          <p:cNvSpPr/>
          <p:nvPr/>
        </p:nvSpPr>
        <p:spPr>
          <a:xfrm>
            <a:off x="731520" y="44348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Architect  ·  Applied AI, Systems Design, Requirements-Driven Delivery</a:t>
            </a:r>
            <a:endParaRPr lang="en-US" sz="1100" dirty="0"/>
          </a:p>
        </p:txBody>
      </p:sp>
      <p:sp>
        <p:nvSpPr>
          <p:cNvPr id="27" name="Text 21"/>
          <p:cNvSpPr/>
          <p:nvPr/>
        </p:nvSpPr>
        <p:spPr>
          <a:xfrm>
            <a:off x="457200" y="480060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krish-shah.de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Enterprise Vector Knowledge Graph</dc:title>
  <dc:subject>PptxGenJS Presentation</dc:subject>
  <dc:creator>Krish Shah</dc:creator>
  <cp:lastModifiedBy>Krish Shah</cp:lastModifiedBy>
  <cp:revision>1</cp:revision>
  <dcterms:created xsi:type="dcterms:W3CDTF">2026-04-13T10:32:51Z</dcterms:created>
  <dcterms:modified xsi:type="dcterms:W3CDTF">2026-04-13T10:32:51Z</dcterms:modified>
</cp:coreProperties>
</file>